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5" r:id="rId4"/>
    <p:sldId id="266" r:id="rId5"/>
    <p:sldId id="267" r:id="rId6"/>
    <p:sldId id="263" r:id="rId7"/>
    <p:sldId id="264" r:id="rId8"/>
    <p:sldId id="260" r:id="rId9"/>
    <p:sldId id="261" r:id="rId10"/>
    <p:sldId id="268" r:id="rId11"/>
    <p:sldId id="269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5568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221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0387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243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407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8748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6315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7115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963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05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474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75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904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099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1242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101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68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ECCA-D11E-4526-B7B0-91467F6532DC}" type="datetimeFigureOut">
              <a:rPr lang="hu-HU" smtClean="0"/>
              <a:pPr/>
              <a:t>2019.06.23.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ED2F-E578-40B5-B725-7A72D82346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5716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B1AD7AF-3A60-4C4F-979F-367102EFD9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177C8A-E75D-4FB9-8BA0-1FC843442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47570C-2A9A-4A21-85CD-2F46FEC868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95"/>
          <a:stretch/>
        </p:blipFill>
        <p:spPr>
          <a:xfrm rot="16200000" flipH="1" flipV="1">
            <a:off x="-1075397" y="1075394"/>
            <a:ext cx="4561116" cy="2410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BA7F0F-8AE7-47C1-87E5-C658F7F2A0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95"/>
          <a:stretch/>
        </p:blipFill>
        <p:spPr>
          <a:xfrm rot="16200000">
            <a:off x="8706281" y="1075394"/>
            <a:ext cx="4561116" cy="241032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37120E4C-0AD4-40B7-A128-567AB4A42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32115"/>
            <a:ext cx="9448800" cy="311815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>
            <a:normAutofit/>
          </a:bodyPr>
          <a:lstStyle/>
          <a:p>
            <a:r>
              <a:rPr lang="hu-HU" i="1">
                <a:latin typeface="Leelawadee UI" panose="020B0502040204020203" pitchFamily="34" charset="-34"/>
                <a:cs typeface="Leelawadee UI" panose="020B0502040204020203" pitchFamily="34" charset="-34"/>
              </a:rPr>
              <a:t>Torda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3615897A-A87F-48FA-B069-A9E835D51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03000"/>
            <a:ext cx="9448800" cy="685800"/>
          </a:xfrm>
        </p:spPr>
        <p:txBody>
          <a:bodyPr>
            <a:normAutofit/>
          </a:bodyPr>
          <a:lstStyle/>
          <a:p>
            <a:r>
              <a:rPr lang="hu-HU">
                <a:latin typeface="BankGothic Md BT" panose="020B0807020203060204" pitchFamily="34" charset="0"/>
              </a:rPr>
              <a:t>Erdélyi kirándulás</a:t>
            </a:r>
          </a:p>
        </p:txBody>
      </p:sp>
    </p:spTree>
    <p:extLst>
      <p:ext uri="{BB962C8B-B14F-4D97-AF65-F5344CB8AC3E}">
        <p14:creationId xmlns:p14="http://schemas.microsoft.com/office/powerpoint/2010/main" xmlns="" val="299445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sóbánya</a:t>
            </a:r>
            <a:endParaRPr lang="hu-HU" dirty="0"/>
          </a:p>
        </p:txBody>
      </p:sp>
      <p:pic>
        <p:nvPicPr>
          <p:cNvPr id="5122" name="Picture 2" descr="E:\sobanya\sobanya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75" y="247895"/>
            <a:ext cx="3018235" cy="4024313"/>
          </a:xfrm>
          <a:prstGeom prst="rect">
            <a:avLst/>
          </a:prstGeom>
          <a:noFill/>
        </p:spPr>
      </p:pic>
      <p:pic>
        <p:nvPicPr>
          <p:cNvPr id="5123" name="Picture 3" descr="E:\sobanya\sobanya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05831"/>
            <a:ext cx="5334000" cy="4000500"/>
          </a:xfrm>
          <a:prstGeom prst="rect">
            <a:avLst/>
          </a:prstGeom>
          <a:noFill/>
        </p:spPr>
      </p:pic>
      <p:pic>
        <p:nvPicPr>
          <p:cNvPr id="5124" name="Picture 4" descr="E:\sobanya\sobany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968" y="3584330"/>
            <a:ext cx="3927231" cy="2945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SÓBÁNYA</a:t>
            </a:r>
            <a:endParaRPr lang="hu-HU" dirty="0"/>
          </a:p>
        </p:txBody>
      </p:sp>
      <p:pic>
        <p:nvPicPr>
          <p:cNvPr id="6146" name="Picture 2" descr="E:\sobanya\sobanya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51" y="2205648"/>
            <a:ext cx="3018235" cy="4024313"/>
          </a:xfrm>
          <a:prstGeom prst="rect">
            <a:avLst/>
          </a:prstGeom>
          <a:noFill/>
        </p:spPr>
      </p:pic>
      <p:pic>
        <p:nvPicPr>
          <p:cNvPr id="6147" name="Picture 3" descr="E:\sobanya\sobanya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82" y="2193925"/>
            <a:ext cx="3018235" cy="4024313"/>
          </a:xfrm>
          <a:prstGeom prst="rect">
            <a:avLst/>
          </a:prstGeom>
          <a:noFill/>
        </p:spPr>
      </p:pic>
      <p:pic>
        <p:nvPicPr>
          <p:cNvPr id="6148" name="Picture 4" descr="E:\sobanya\sobanya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661" y="2448168"/>
            <a:ext cx="2766646" cy="3688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SÓBÁNYA</a:t>
            </a:r>
            <a:endParaRPr lang="hu-HU" dirty="0"/>
          </a:p>
        </p:txBody>
      </p:sp>
      <p:pic>
        <p:nvPicPr>
          <p:cNvPr id="7171" name="Picture 3" descr="E:\sobanya\sobanya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5492" y="2590799"/>
            <a:ext cx="4820708" cy="3615531"/>
          </a:xfrm>
          <a:prstGeom prst="rect">
            <a:avLst/>
          </a:prstGeom>
          <a:noFill/>
        </p:spPr>
      </p:pic>
      <p:pic>
        <p:nvPicPr>
          <p:cNvPr id="7172" name="Picture 4" descr="E:\sobanya\sobanya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51" y="177556"/>
            <a:ext cx="3018235" cy="4024313"/>
          </a:xfrm>
          <a:prstGeom prst="rect">
            <a:avLst/>
          </a:prstGeom>
          <a:noFill/>
        </p:spPr>
      </p:pic>
      <p:pic>
        <p:nvPicPr>
          <p:cNvPr id="7173" name="Picture 5" descr="E:\sobanya\sobanya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446" y="3332283"/>
            <a:ext cx="3880338" cy="291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795C7DF-6D15-4BE6-9717-2FBDCFAAD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B9597B4E-771A-48DB-9939-7663A98FA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40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E9E7D6D-9474-4E83-98E0-171ECA0F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Torda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62F4EE3-27C4-46C7-A597-0A2FA72AC83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20000"/>
          </a:bodyPr>
          <a:lstStyle/>
          <a:p>
            <a:r>
              <a:rPr lang="hu-HU" sz="28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Torda város Kolozs megyében.</a:t>
            </a:r>
          </a:p>
          <a:p>
            <a:r>
              <a:rPr lang="hu-HU" sz="28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Lakosai 2011-ben: </a:t>
            </a:r>
            <a:r>
              <a:rPr lang="hu-HU" sz="2800" dirty="0" smtClean="0">
                <a:solidFill>
                  <a:schemeClr val="bg1"/>
                </a:solidFill>
                <a:latin typeface="Arial Nova Cond Light" panose="020B0604020202020204" pitchFamily="34" charset="0"/>
              </a:rPr>
              <a:t>magyarok </a:t>
            </a:r>
            <a:r>
              <a:rPr lang="hu-HU" sz="28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3905 fő, </a:t>
            </a:r>
            <a:r>
              <a:rPr lang="hu-HU" sz="2800" dirty="0" smtClean="0">
                <a:solidFill>
                  <a:schemeClr val="bg1"/>
                </a:solidFill>
                <a:latin typeface="Arial Nova Cond Light" panose="020B0604020202020204" pitchFamily="34" charset="0"/>
              </a:rPr>
              <a:t>románok </a:t>
            </a:r>
            <a:r>
              <a:rPr lang="hu-HU" sz="28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36785 fő volt.</a:t>
            </a:r>
          </a:p>
          <a:p>
            <a:r>
              <a:rPr lang="hu-HU" sz="28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Évszázadok óta a sóbányászatáról híres Torda sok jeles történelmi esemény színhelye. A legjelentősebb a tordai katolikus templomban az 1568. évi országgyűlés, amelyen Európában elsőként törvénybe iktatták a vallásszabadságot.</a:t>
            </a:r>
          </a:p>
          <a:p>
            <a:r>
              <a:rPr lang="hu-HU" sz="28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Itt szállt meg Petőfi Sándor, miközben Székelyföld felé tartott, hogy csatlakozzon Bem József seregéhez. Petőfi itt látta utoljára feleségét és kisfiát.</a:t>
            </a:r>
          </a:p>
          <a:p>
            <a:r>
              <a:rPr lang="hu-HU" sz="28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Sétát tettünk a belvárosban, megtekintettük a felújítás alatt katolikus templomot kívülről, és koszorúztunk.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6649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1026" name="Picture 2" descr="E:\torda\torda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463" y="1748448"/>
            <a:ext cx="5365751" cy="4024313"/>
          </a:xfrm>
          <a:prstGeom prst="rect">
            <a:avLst/>
          </a:prstGeom>
          <a:noFill/>
        </p:spPr>
      </p:pic>
      <p:pic>
        <p:nvPicPr>
          <p:cNvPr id="1027" name="Picture 3" descr="E:\torda\tord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723" y="2376854"/>
            <a:ext cx="5603631" cy="4202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2050" name="Picture 2" descr="E:\torda\torda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5175" y="869217"/>
            <a:ext cx="4122311" cy="5496414"/>
          </a:xfrm>
          <a:prstGeom prst="rect">
            <a:avLst/>
          </a:prstGeom>
          <a:noFill/>
        </p:spPr>
      </p:pic>
      <p:pic>
        <p:nvPicPr>
          <p:cNvPr id="2051" name="Picture 3" descr="E:\torda\torda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1005" y="2592510"/>
            <a:ext cx="3018235" cy="4024313"/>
          </a:xfrm>
          <a:prstGeom prst="rect">
            <a:avLst/>
          </a:prstGeom>
          <a:noFill/>
        </p:spPr>
      </p:pic>
      <p:pic>
        <p:nvPicPr>
          <p:cNvPr id="2052" name="Picture 4" descr="E:\torda\torda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861" y="1342293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3074" name="Picture 2" descr="E:\torda\torda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98" y="1865679"/>
            <a:ext cx="3018235" cy="4024313"/>
          </a:xfrm>
          <a:prstGeom prst="rect">
            <a:avLst/>
          </a:prstGeom>
          <a:noFill/>
        </p:spPr>
      </p:pic>
      <p:pic>
        <p:nvPicPr>
          <p:cNvPr id="3075" name="Picture 3" descr="E:\torda\torda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1713" y="2041526"/>
            <a:ext cx="3018235" cy="4024313"/>
          </a:xfrm>
          <a:prstGeom prst="rect">
            <a:avLst/>
          </a:prstGeom>
          <a:noFill/>
        </p:spPr>
      </p:pic>
      <p:pic>
        <p:nvPicPr>
          <p:cNvPr id="3076" name="Picture 4" descr="E:\torda\torda17.jpg"/>
          <p:cNvPicPr>
            <a:picLocks noChangeAspect="1" noChangeArrowheads="1"/>
          </p:cNvPicPr>
          <p:nvPr/>
        </p:nvPicPr>
        <p:blipFill>
          <a:blip r:embed="rId4"/>
          <a:srcRect l="20032" t="1743" r="22276" b="15685"/>
          <a:stretch>
            <a:fillRect/>
          </a:stretch>
        </p:blipFill>
        <p:spPr bwMode="auto">
          <a:xfrm>
            <a:off x="4324024" y="375138"/>
            <a:ext cx="3295976" cy="6289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0542E2C-FE21-497C-8C19-7CE328E4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5" name="Tartalom helye 4" descr="A képen fa, kültéri, épület, talaj látható&#10;&#10;Automatikusan generált leírás">
            <a:extLst>
              <a:ext uri="{FF2B5EF4-FFF2-40B4-BE49-F238E27FC236}">
                <a16:creationId xmlns="" xmlns:a16="http://schemas.microsoft.com/office/drawing/2014/main" id="{CF650692-A19B-4732-AE34-BCB99A46D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15" y="0"/>
            <a:ext cx="3863661" cy="6858000"/>
          </a:xfrm>
        </p:spPr>
      </p:pic>
      <p:pic>
        <p:nvPicPr>
          <p:cNvPr id="4098" name="Picture 2" descr="E:\torda\torda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396" y="679937"/>
            <a:ext cx="4391758" cy="5855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385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1DC5A6B-1ECA-4A43-A53C-06F8739F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Tordai sóbánya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3BC8219-2FE9-4FDD-8097-FEA4948F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Évszázadok óta működött a tordai sóbánya. Ma már elsősorban turisztikai célokat szolgál, </a:t>
            </a:r>
            <a:r>
              <a:rPr lang="hu-HU" dirty="0" smtClean="0">
                <a:solidFill>
                  <a:schemeClr val="bg1"/>
                </a:solidFill>
              </a:rPr>
              <a:t>de látogatják </a:t>
            </a:r>
            <a:r>
              <a:rPr lang="hu-HU" dirty="0">
                <a:solidFill>
                  <a:schemeClr val="bg1"/>
                </a:solidFill>
              </a:rPr>
              <a:t>az asztmás betegségben szenvedők is. A bányában lehet csónakázni, billiárdozni</a:t>
            </a:r>
            <a:r>
              <a:rPr lang="hu-HU" dirty="0" smtClean="0">
                <a:solidFill>
                  <a:schemeClr val="bg1"/>
                </a:solidFill>
              </a:rPr>
              <a:t>, pingpongozni</a:t>
            </a:r>
            <a:r>
              <a:rPr lang="hu-HU" dirty="0">
                <a:solidFill>
                  <a:schemeClr val="bg1"/>
                </a:solidFill>
              </a:rPr>
              <a:t>, óriáskeréken megtekinteni látnivalókat. 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chemeClr val="bg1"/>
                </a:solidFill>
              </a:rPr>
              <a:t>Idegenvezető segítségével megtanultuk</a:t>
            </a:r>
            <a:r>
              <a:rPr lang="hu-HU" dirty="0">
                <a:solidFill>
                  <a:schemeClr val="bg1"/>
                </a:solidFill>
              </a:rPr>
              <a:t>, hogyan folyt a bányászat sok száz éven keresztül.</a:t>
            </a:r>
          </a:p>
        </p:txBody>
      </p:sp>
    </p:spTree>
    <p:extLst>
      <p:ext uri="{BB962C8B-B14F-4D97-AF65-F5344CB8AC3E}">
        <p14:creationId xmlns:p14="http://schemas.microsoft.com/office/powerpoint/2010/main" xmlns="" val="225420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="" xmlns:a16="http://schemas.microsoft.com/office/drawing/2014/main" id="{6B2C8091-75BC-4F6C-B06B-BAFC2412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sóbánya&#10;&#10;">
            <a:extLst>
              <a:ext uri="{FF2B5EF4-FFF2-40B4-BE49-F238E27FC236}">
                <a16:creationId xmlns="" xmlns:a16="http://schemas.microsoft.com/office/drawing/2014/main" id="{DA76268F-E6E7-4AD6-93DC-AAE96ACEF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442" y="833384"/>
            <a:ext cx="4158950" cy="5545268"/>
          </a:xfrm>
        </p:spPr>
      </p:pic>
      <p:pic>
        <p:nvPicPr>
          <p:cNvPr id="9" name="Tartalom helye 8" descr="A képen épület látható&#10;&#10;Automatikusan generált leírás">
            <a:extLst>
              <a:ext uri="{FF2B5EF4-FFF2-40B4-BE49-F238E27FC236}">
                <a16:creationId xmlns="" xmlns:a16="http://schemas.microsoft.com/office/drawing/2014/main" id="{8CAC0A23-C31D-4314-ADBA-DC0C1663D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306" y="773000"/>
            <a:ext cx="4158950" cy="5545268"/>
          </a:xfrm>
        </p:spPr>
      </p:pic>
    </p:spTree>
    <p:extLst>
      <p:ext uri="{BB962C8B-B14F-4D97-AF65-F5344CB8AC3E}">
        <p14:creationId xmlns:p14="http://schemas.microsoft.com/office/powerpoint/2010/main" xmlns="" val="374279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BBA25E0-4860-46F1-8785-DB4F2BF8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beltéri, objektum látható&#10;&#10;Automatikusan generált leírás">
            <a:extLst>
              <a:ext uri="{FF2B5EF4-FFF2-40B4-BE49-F238E27FC236}">
                <a16:creationId xmlns="" xmlns:a16="http://schemas.microsoft.com/office/drawing/2014/main" id="{DF5CA868-7B4F-431D-9E5D-BE64A1147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436" y="606005"/>
            <a:ext cx="7996177" cy="5997134"/>
          </a:xfrm>
        </p:spPr>
      </p:pic>
    </p:spTree>
    <p:extLst>
      <p:ext uri="{BB962C8B-B14F-4D97-AF65-F5344CB8AC3E}">
        <p14:creationId xmlns:p14="http://schemas.microsoft.com/office/powerpoint/2010/main" xmlns="" val="2042179799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csík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155</Words>
  <Application>Microsoft Office PowerPoint</Application>
  <PresentationFormat>Egyéni</PresentationFormat>
  <Paragraphs>19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Kondenzcsík</vt:lpstr>
      <vt:lpstr>Torda</vt:lpstr>
      <vt:lpstr>Torda</vt:lpstr>
      <vt:lpstr>Torda</vt:lpstr>
      <vt:lpstr>TORDA</vt:lpstr>
      <vt:lpstr>TORDA</vt:lpstr>
      <vt:lpstr>TORDA</vt:lpstr>
      <vt:lpstr>Tordai sóbánya</vt:lpstr>
      <vt:lpstr>8. dia</vt:lpstr>
      <vt:lpstr>9. dia</vt:lpstr>
      <vt:lpstr>sóbánya</vt:lpstr>
      <vt:lpstr>SÓBÁNYA</vt:lpstr>
      <vt:lpstr>SÓBÁNYA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Torda</dc:title>
  <dc:creator>DFC</dc:creator>
  <cp:lastModifiedBy>katoka</cp:lastModifiedBy>
  <cp:revision>6</cp:revision>
  <dcterms:created xsi:type="dcterms:W3CDTF">2019-06-13T17:20:56Z</dcterms:created>
  <dcterms:modified xsi:type="dcterms:W3CDTF">2019-06-23T09:34:23Z</dcterms:modified>
</cp:coreProperties>
</file>