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7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2016.10.16.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2016.10.16.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2016.10.16.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2016.10.16.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DF4919B-4047-4DB1-8B39-23A42AEBA556}" type="datetimeFigureOut">
              <a:rPr lang="hu-HU" smtClean="0"/>
              <a:t>2016.10.16.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DF4919B-4047-4DB1-8B39-23A42AEBA556}" type="datetimeFigureOut">
              <a:rPr lang="hu-HU" smtClean="0"/>
              <a:t>2016.10.16.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DF4919B-4047-4DB1-8B39-23A42AEBA556}" type="datetimeFigureOut">
              <a:rPr lang="hu-HU" smtClean="0"/>
              <a:t>2016.10.16.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DF4919B-4047-4DB1-8B39-23A42AEBA556}" type="datetimeFigureOut">
              <a:rPr lang="hu-HU" smtClean="0"/>
              <a:t>2016.10.16.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DF4919B-4047-4DB1-8B39-23A42AEBA556}" type="datetimeFigureOut">
              <a:rPr lang="hu-HU" smtClean="0"/>
              <a:t>2016.10.16.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t>2016.10.16.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t>2016.10.16.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4919B-4047-4DB1-8B39-23A42AEBA556}" type="datetimeFigureOut">
              <a:rPr lang="hu-HU" smtClean="0"/>
              <a:t>2016.10.16.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0ADBC-3396-4FFB-9E58-A6AB70DCADD4}"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hyperlink" Target="http://dddands.blog.hu/"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tferi.hu/" TargetMode="External"/><Relationship Id="rId5" Type="http://schemas.openxmlformats.org/officeDocument/2006/relationships/hyperlink" Target="http://www.thingiverse.com/" TargetMode="External"/><Relationship Id="rId4" Type="http://schemas.openxmlformats.org/officeDocument/2006/relationships/hyperlink" Target="http://www.protokat.com/milyen-teruleteken-profitalhat-a-3d-nyomtatasbol/"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89"/>
            <a:ext cx="9143999" cy="6857999"/>
          </a:xfrm>
          <a:prstGeom prst="rect">
            <a:avLst/>
          </a:prstGeom>
        </p:spPr>
      </p:pic>
      <p:sp>
        <p:nvSpPr>
          <p:cNvPr id="2" name="Cím 1"/>
          <p:cNvSpPr>
            <a:spLocks noGrp="1"/>
          </p:cNvSpPr>
          <p:nvPr>
            <p:ph type="ctrTitle"/>
          </p:nvPr>
        </p:nvSpPr>
        <p:spPr>
          <a:xfrm>
            <a:off x="-180528" y="548680"/>
            <a:ext cx="5335133" cy="1470025"/>
          </a:xfrm>
        </p:spPr>
        <p:txBody>
          <a:bodyPr>
            <a:noAutofit/>
          </a:bodyPr>
          <a:lstStyle/>
          <a:p>
            <a:r>
              <a:rPr lang="hu-HU" sz="5400" b="1" i="1" dirty="0" smtClean="0">
                <a:solidFill>
                  <a:srgbClr val="FFFF00"/>
                </a:solidFill>
                <a:effectLst>
                  <a:outerShdw blurRad="38100" dist="38100" dir="2700000" algn="tl">
                    <a:srgbClr val="000000">
                      <a:alpha val="43137"/>
                    </a:srgbClr>
                  </a:outerShdw>
                </a:effectLst>
              </a:rPr>
              <a:t>A 3D nyomtatás felhasználási területei</a:t>
            </a:r>
            <a:endParaRPr lang="hu-HU" sz="5400" b="1" i="1" dirty="0">
              <a:solidFill>
                <a:srgbClr val="FFFF00"/>
              </a:solidFill>
              <a:effectLst>
                <a:outerShdw blurRad="38100" dist="38100" dir="2700000" algn="tl">
                  <a:srgbClr val="000000">
                    <a:alpha val="43137"/>
                  </a:srgbClr>
                </a:outerShdw>
              </a:effectLst>
            </a:endParaRPr>
          </a:p>
        </p:txBody>
      </p:sp>
      <p:sp>
        <p:nvSpPr>
          <p:cNvPr id="3" name="Alcím 2"/>
          <p:cNvSpPr>
            <a:spLocks noGrp="1"/>
          </p:cNvSpPr>
          <p:nvPr>
            <p:ph type="subTitle" idx="1"/>
          </p:nvPr>
        </p:nvSpPr>
        <p:spPr>
          <a:xfrm>
            <a:off x="1475656" y="5445224"/>
            <a:ext cx="6400800" cy="1752600"/>
          </a:xfrm>
        </p:spPr>
        <p:txBody>
          <a:bodyPr>
            <a:normAutofit/>
          </a:bodyPr>
          <a:lstStyle/>
          <a:p>
            <a:r>
              <a:rPr lang="hu-HU" sz="3600" b="1" i="1" dirty="0" smtClean="0">
                <a:solidFill>
                  <a:srgbClr val="FFFF00"/>
                </a:solidFill>
                <a:effectLst>
                  <a:outerShdw blurRad="38100" dist="38100" dir="2700000" algn="tl">
                    <a:srgbClr val="000000">
                      <a:alpha val="43137"/>
                    </a:srgbClr>
                  </a:outerShdw>
                </a:effectLst>
              </a:rPr>
              <a:t>Készítette: Jakab Fanni</a:t>
            </a:r>
          </a:p>
          <a:p>
            <a:r>
              <a:rPr lang="hu-HU" sz="3600" b="1" i="1" dirty="0" smtClean="0">
                <a:solidFill>
                  <a:srgbClr val="FFFF00"/>
                </a:solidFill>
                <a:effectLst>
                  <a:outerShdw blurRad="38100" dist="38100" dir="2700000" algn="tl">
                    <a:srgbClr val="000000">
                      <a:alpha val="43137"/>
                    </a:srgbClr>
                  </a:outerShdw>
                </a:effectLst>
              </a:rPr>
              <a:t>2016.10.16.</a:t>
            </a:r>
            <a:endParaRPr lang="hu-HU"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142832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ím 1"/>
          <p:cNvSpPr>
            <a:spLocks noGrp="1"/>
          </p:cNvSpPr>
          <p:nvPr>
            <p:ph type="title"/>
          </p:nvPr>
        </p:nvSpPr>
        <p:spPr/>
        <p:txBody>
          <a:bodyPr/>
          <a:lstStyle/>
          <a:p>
            <a:r>
              <a:rPr lang="hu-HU" b="1" i="1" dirty="0" smtClean="0"/>
              <a:t>3D nyomtatás a divatban</a:t>
            </a:r>
            <a:endParaRPr lang="hu-HU" b="1" i="1" dirty="0"/>
          </a:p>
        </p:txBody>
      </p:sp>
      <p:sp>
        <p:nvSpPr>
          <p:cNvPr id="3" name="Tartalom helye 2"/>
          <p:cNvSpPr>
            <a:spLocks noGrp="1"/>
          </p:cNvSpPr>
          <p:nvPr>
            <p:ph idx="1"/>
          </p:nvPr>
        </p:nvSpPr>
        <p:spPr>
          <a:xfrm>
            <a:off x="457200" y="1412776"/>
            <a:ext cx="8229600" cy="4713387"/>
          </a:xfrm>
        </p:spPr>
        <p:txBody>
          <a:bodyPr>
            <a:normAutofit/>
          </a:bodyPr>
          <a:lstStyle/>
          <a:p>
            <a:pPr>
              <a:buFont typeface="Wingdings" panose="05000000000000000000" pitchFamily="2" charset="2"/>
              <a:buChar char="q"/>
            </a:pPr>
            <a:r>
              <a:rPr lang="hu-HU" sz="2800" b="1" dirty="0" smtClean="0"/>
              <a:t>Készítettek már karkötőket, ruha kollekciókat és más kiegészítőket is.</a:t>
            </a:r>
            <a:endParaRPr lang="hu-HU" sz="2800" b="1"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578843"/>
            <a:ext cx="2933920" cy="2205112"/>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7780" y="2536369"/>
            <a:ext cx="2976893" cy="2232670"/>
          </a:xfrm>
          <a:prstGeom prst="rect">
            <a:avLst/>
          </a:prstGeom>
        </p:spPr>
      </p:pic>
      <p:pic>
        <p:nvPicPr>
          <p:cNvPr id="7" name="Kép 6"/>
          <p:cNvPicPr>
            <a:picLocks noChangeAspect="1"/>
          </p:cNvPicPr>
          <p:nvPr/>
        </p:nvPicPr>
        <p:blipFill rotWithShape="1">
          <a:blip r:embed="rId5">
            <a:extLst>
              <a:ext uri="{28A0092B-C50C-407E-A947-70E740481C1C}">
                <a14:useLocalDpi xmlns:a14="http://schemas.microsoft.com/office/drawing/2010/main" val="0"/>
              </a:ext>
            </a:extLst>
          </a:blip>
          <a:srcRect t="1" b="3826"/>
          <a:stretch/>
        </p:blipFill>
        <p:spPr>
          <a:xfrm>
            <a:off x="6809177" y="3285479"/>
            <a:ext cx="2140200" cy="2882270"/>
          </a:xfrm>
          <a:prstGeom prst="rect">
            <a:avLst/>
          </a:prstGeom>
        </p:spPr>
      </p:pic>
      <p:pic>
        <p:nvPicPr>
          <p:cNvPr id="9" name="Kép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941168"/>
            <a:ext cx="2676525" cy="1714500"/>
          </a:xfrm>
          <a:prstGeom prst="rect">
            <a:avLst/>
          </a:prstGeom>
        </p:spPr>
      </p:pic>
      <p:pic>
        <p:nvPicPr>
          <p:cNvPr id="11" name="Kép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5621" y="4840839"/>
            <a:ext cx="2881209" cy="1915157"/>
          </a:xfrm>
          <a:prstGeom prst="rect">
            <a:avLst/>
          </a:prstGeom>
        </p:spPr>
      </p:pic>
      <p:sp>
        <p:nvSpPr>
          <p:cNvPr id="12" name="Szövegdoboz 11"/>
          <p:cNvSpPr txBox="1"/>
          <p:nvPr/>
        </p:nvSpPr>
        <p:spPr>
          <a:xfrm>
            <a:off x="734278" y="2578843"/>
            <a:ext cx="1072730" cy="369332"/>
          </a:xfrm>
          <a:prstGeom prst="rect">
            <a:avLst/>
          </a:prstGeom>
          <a:noFill/>
        </p:spPr>
        <p:txBody>
          <a:bodyPr wrap="none" rtlCol="0">
            <a:spAutoFit/>
          </a:bodyPr>
          <a:lstStyle/>
          <a:p>
            <a:r>
              <a:rPr lang="hu-HU" b="1" i="1" dirty="0" smtClean="0"/>
              <a:t>Nyaklánc</a:t>
            </a:r>
            <a:endParaRPr lang="hu-HU" b="1" i="1" dirty="0"/>
          </a:p>
        </p:txBody>
      </p:sp>
      <p:sp>
        <p:nvSpPr>
          <p:cNvPr id="13" name="Szövegdoboz 12"/>
          <p:cNvSpPr txBox="1"/>
          <p:nvPr/>
        </p:nvSpPr>
        <p:spPr>
          <a:xfrm>
            <a:off x="393879" y="4976680"/>
            <a:ext cx="932756" cy="369332"/>
          </a:xfrm>
          <a:prstGeom prst="rect">
            <a:avLst/>
          </a:prstGeom>
          <a:noFill/>
        </p:spPr>
        <p:txBody>
          <a:bodyPr wrap="none" rtlCol="0">
            <a:spAutoFit/>
          </a:bodyPr>
          <a:lstStyle/>
          <a:p>
            <a:r>
              <a:rPr lang="hu-HU" b="1" i="1" dirty="0" smtClean="0"/>
              <a:t>Karkötő</a:t>
            </a:r>
            <a:endParaRPr lang="hu-HU" b="1" i="1" dirty="0"/>
          </a:p>
        </p:txBody>
      </p:sp>
      <p:sp>
        <p:nvSpPr>
          <p:cNvPr id="14" name="Szövegdoboz 13"/>
          <p:cNvSpPr txBox="1"/>
          <p:nvPr/>
        </p:nvSpPr>
        <p:spPr>
          <a:xfrm>
            <a:off x="3635896" y="2763509"/>
            <a:ext cx="604653" cy="369332"/>
          </a:xfrm>
          <a:prstGeom prst="rect">
            <a:avLst/>
          </a:prstGeom>
          <a:noFill/>
        </p:spPr>
        <p:txBody>
          <a:bodyPr wrap="none" rtlCol="0">
            <a:spAutoFit/>
          </a:bodyPr>
          <a:lstStyle/>
          <a:p>
            <a:r>
              <a:rPr lang="hu-HU" b="1" i="1" dirty="0" smtClean="0">
                <a:solidFill>
                  <a:schemeClr val="bg1"/>
                </a:solidFill>
              </a:rPr>
              <a:t>Cipő</a:t>
            </a:r>
            <a:endParaRPr lang="hu-HU" b="1" i="1" dirty="0">
              <a:solidFill>
                <a:schemeClr val="bg1"/>
              </a:solidFill>
            </a:endParaRPr>
          </a:p>
        </p:txBody>
      </p:sp>
      <p:sp>
        <p:nvSpPr>
          <p:cNvPr id="15" name="Szövegdoboz 14"/>
          <p:cNvSpPr txBox="1"/>
          <p:nvPr/>
        </p:nvSpPr>
        <p:spPr>
          <a:xfrm>
            <a:off x="3635896" y="4916365"/>
            <a:ext cx="785793" cy="369332"/>
          </a:xfrm>
          <a:prstGeom prst="rect">
            <a:avLst/>
          </a:prstGeom>
          <a:noFill/>
        </p:spPr>
        <p:txBody>
          <a:bodyPr wrap="none" rtlCol="0">
            <a:spAutoFit/>
          </a:bodyPr>
          <a:lstStyle/>
          <a:p>
            <a:r>
              <a:rPr lang="hu-HU" b="1" i="1" dirty="0" smtClean="0">
                <a:solidFill>
                  <a:schemeClr val="bg1"/>
                </a:solidFill>
              </a:rPr>
              <a:t>Ruhák</a:t>
            </a:r>
            <a:endParaRPr lang="hu-HU" b="1" i="1" dirty="0">
              <a:solidFill>
                <a:schemeClr val="bg1"/>
              </a:solidFill>
            </a:endParaRPr>
          </a:p>
        </p:txBody>
      </p:sp>
      <p:sp>
        <p:nvSpPr>
          <p:cNvPr id="16" name="Szövegdoboz 15"/>
          <p:cNvSpPr txBox="1"/>
          <p:nvPr/>
        </p:nvSpPr>
        <p:spPr>
          <a:xfrm>
            <a:off x="6946922" y="5798417"/>
            <a:ext cx="1973745" cy="369332"/>
          </a:xfrm>
          <a:prstGeom prst="rect">
            <a:avLst/>
          </a:prstGeom>
          <a:noFill/>
        </p:spPr>
        <p:txBody>
          <a:bodyPr wrap="none" rtlCol="0">
            <a:spAutoFit/>
          </a:bodyPr>
          <a:lstStyle/>
          <a:p>
            <a:r>
              <a:rPr lang="hu-HU" b="1" i="1" dirty="0" smtClean="0">
                <a:solidFill>
                  <a:schemeClr val="bg1"/>
                </a:solidFill>
              </a:rPr>
              <a:t>Fejdísz és nyaklánc</a:t>
            </a:r>
            <a:endParaRPr lang="hu-HU" b="1" i="1" dirty="0">
              <a:solidFill>
                <a:schemeClr val="bg1"/>
              </a:solidFill>
            </a:endParaRPr>
          </a:p>
        </p:txBody>
      </p:sp>
    </p:spTree>
    <p:extLst>
      <p:ext uri="{BB962C8B-B14F-4D97-AF65-F5344CB8AC3E}">
        <p14:creationId xmlns:p14="http://schemas.microsoft.com/office/powerpoint/2010/main" val="312205930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80">
                                          <p:stCondLst>
                                            <p:cond delay="0"/>
                                          </p:stCondLst>
                                        </p:cTn>
                                        <p:tgtEl>
                                          <p:spTgt spid="6"/>
                                        </p:tgtEl>
                                      </p:cBhvr>
                                    </p:animEffect>
                                    <p:anim calcmode="lin" valueType="num">
                                      <p:cBhvr>
                                        <p:cTn id="8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gtEl>
                                      </p:cBhvr>
                                      <p:to x="100000" y="60000"/>
                                    </p:animScale>
                                    <p:animScale>
                                      <p:cBhvr>
                                        <p:cTn id="86" dur="166" decel="50000">
                                          <p:stCondLst>
                                            <p:cond delay="676"/>
                                          </p:stCondLst>
                                        </p:cTn>
                                        <p:tgtEl>
                                          <p:spTgt spid="6"/>
                                        </p:tgtEl>
                                      </p:cBhvr>
                                      <p:to x="100000" y="100000"/>
                                    </p:animScale>
                                    <p:animScale>
                                      <p:cBhvr>
                                        <p:cTn id="87" dur="26">
                                          <p:stCondLst>
                                            <p:cond delay="1312"/>
                                          </p:stCondLst>
                                        </p:cTn>
                                        <p:tgtEl>
                                          <p:spTgt spid="6"/>
                                        </p:tgtEl>
                                      </p:cBhvr>
                                      <p:to x="100000" y="80000"/>
                                    </p:animScale>
                                    <p:animScale>
                                      <p:cBhvr>
                                        <p:cTn id="88" dur="166" decel="50000">
                                          <p:stCondLst>
                                            <p:cond delay="1338"/>
                                          </p:stCondLst>
                                        </p:cTn>
                                        <p:tgtEl>
                                          <p:spTgt spid="6"/>
                                        </p:tgtEl>
                                      </p:cBhvr>
                                      <p:to x="100000" y="100000"/>
                                    </p:animScale>
                                    <p:animScale>
                                      <p:cBhvr>
                                        <p:cTn id="89" dur="26">
                                          <p:stCondLst>
                                            <p:cond delay="1642"/>
                                          </p:stCondLst>
                                        </p:cTn>
                                        <p:tgtEl>
                                          <p:spTgt spid="6"/>
                                        </p:tgtEl>
                                      </p:cBhvr>
                                      <p:to x="100000" y="90000"/>
                                    </p:animScale>
                                    <p:animScale>
                                      <p:cBhvr>
                                        <p:cTn id="90" dur="166" decel="50000">
                                          <p:stCondLst>
                                            <p:cond delay="1668"/>
                                          </p:stCondLst>
                                        </p:cTn>
                                        <p:tgtEl>
                                          <p:spTgt spid="6"/>
                                        </p:tgtEl>
                                      </p:cBhvr>
                                      <p:to x="100000" y="100000"/>
                                    </p:animScale>
                                    <p:animScale>
                                      <p:cBhvr>
                                        <p:cTn id="91" dur="26">
                                          <p:stCondLst>
                                            <p:cond delay="1808"/>
                                          </p:stCondLst>
                                        </p:cTn>
                                        <p:tgtEl>
                                          <p:spTgt spid="6"/>
                                        </p:tgtEl>
                                      </p:cBhvr>
                                      <p:to x="100000" y="95000"/>
                                    </p:animScale>
                                    <p:animScale>
                                      <p:cBhvr>
                                        <p:cTn id="92" dur="166" decel="50000">
                                          <p:stCondLst>
                                            <p:cond delay="1834"/>
                                          </p:stCondLst>
                                        </p:cTn>
                                        <p:tgtEl>
                                          <p:spTgt spid="6"/>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down)">
                                      <p:cBhvr>
                                        <p:cTn id="115" dur="580">
                                          <p:stCondLst>
                                            <p:cond delay="0"/>
                                          </p:stCondLst>
                                        </p:cTn>
                                        <p:tgtEl>
                                          <p:spTgt spid="9"/>
                                        </p:tgtEl>
                                      </p:cBhvr>
                                    </p:animEffect>
                                    <p:anim calcmode="lin" valueType="num">
                                      <p:cBhvr>
                                        <p:cTn id="1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1" dur="26">
                                          <p:stCondLst>
                                            <p:cond delay="650"/>
                                          </p:stCondLst>
                                        </p:cTn>
                                        <p:tgtEl>
                                          <p:spTgt spid="9"/>
                                        </p:tgtEl>
                                      </p:cBhvr>
                                      <p:to x="100000" y="60000"/>
                                    </p:animScale>
                                    <p:animScale>
                                      <p:cBhvr>
                                        <p:cTn id="122" dur="166" decel="50000">
                                          <p:stCondLst>
                                            <p:cond delay="676"/>
                                          </p:stCondLst>
                                        </p:cTn>
                                        <p:tgtEl>
                                          <p:spTgt spid="9"/>
                                        </p:tgtEl>
                                      </p:cBhvr>
                                      <p:to x="100000" y="100000"/>
                                    </p:animScale>
                                    <p:animScale>
                                      <p:cBhvr>
                                        <p:cTn id="123" dur="26">
                                          <p:stCondLst>
                                            <p:cond delay="1312"/>
                                          </p:stCondLst>
                                        </p:cTn>
                                        <p:tgtEl>
                                          <p:spTgt spid="9"/>
                                        </p:tgtEl>
                                      </p:cBhvr>
                                      <p:to x="100000" y="80000"/>
                                    </p:animScale>
                                    <p:animScale>
                                      <p:cBhvr>
                                        <p:cTn id="124" dur="166" decel="50000">
                                          <p:stCondLst>
                                            <p:cond delay="1338"/>
                                          </p:stCondLst>
                                        </p:cTn>
                                        <p:tgtEl>
                                          <p:spTgt spid="9"/>
                                        </p:tgtEl>
                                      </p:cBhvr>
                                      <p:to x="100000" y="100000"/>
                                    </p:animScale>
                                    <p:animScale>
                                      <p:cBhvr>
                                        <p:cTn id="125" dur="26">
                                          <p:stCondLst>
                                            <p:cond delay="1642"/>
                                          </p:stCondLst>
                                        </p:cTn>
                                        <p:tgtEl>
                                          <p:spTgt spid="9"/>
                                        </p:tgtEl>
                                      </p:cBhvr>
                                      <p:to x="100000" y="90000"/>
                                    </p:animScale>
                                    <p:animScale>
                                      <p:cBhvr>
                                        <p:cTn id="126" dur="166" decel="50000">
                                          <p:stCondLst>
                                            <p:cond delay="1668"/>
                                          </p:stCondLst>
                                        </p:cTn>
                                        <p:tgtEl>
                                          <p:spTgt spid="9"/>
                                        </p:tgtEl>
                                      </p:cBhvr>
                                      <p:to x="100000" y="100000"/>
                                    </p:animScale>
                                    <p:animScale>
                                      <p:cBhvr>
                                        <p:cTn id="127" dur="26">
                                          <p:stCondLst>
                                            <p:cond delay="1808"/>
                                          </p:stCondLst>
                                        </p:cTn>
                                        <p:tgtEl>
                                          <p:spTgt spid="9"/>
                                        </p:tgtEl>
                                      </p:cBhvr>
                                      <p:to x="100000" y="95000"/>
                                    </p:animScale>
                                    <p:animScale>
                                      <p:cBhvr>
                                        <p:cTn id="128" dur="166" decel="50000">
                                          <p:stCondLst>
                                            <p:cond delay="1834"/>
                                          </p:stCondLst>
                                        </p:cTn>
                                        <p:tgtEl>
                                          <p:spTgt spid="9"/>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11"/>
                                        </p:tgtEl>
                                        <p:attrNameLst>
                                          <p:attrName>style.visibility</p:attrName>
                                        </p:attrNameLst>
                                      </p:cBhvr>
                                      <p:to>
                                        <p:strVal val="visible"/>
                                      </p:to>
                                    </p:set>
                                    <p:animEffect transition="in" filter="wipe(down)">
                                      <p:cBhvr>
                                        <p:cTn id="151" dur="580">
                                          <p:stCondLst>
                                            <p:cond delay="0"/>
                                          </p:stCondLst>
                                        </p:cTn>
                                        <p:tgtEl>
                                          <p:spTgt spid="11"/>
                                        </p:tgtEl>
                                      </p:cBhvr>
                                    </p:animEffect>
                                    <p:anim calcmode="lin" valueType="num">
                                      <p:cBhvr>
                                        <p:cTn id="15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7" dur="26">
                                          <p:stCondLst>
                                            <p:cond delay="650"/>
                                          </p:stCondLst>
                                        </p:cTn>
                                        <p:tgtEl>
                                          <p:spTgt spid="11"/>
                                        </p:tgtEl>
                                      </p:cBhvr>
                                      <p:to x="100000" y="60000"/>
                                    </p:animScale>
                                    <p:animScale>
                                      <p:cBhvr>
                                        <p:cTn id="158" dur="166" decel="50000">
                                          <p:stCondLst>
                                            <p:cond delay="676"/>
                                          </p:stCondLst>
                                        </p:cTn>
                                        <p:tgtEl>
                                          <p:spTgt spid="11"/>
                                        </p:tgtEl>
                                      </p:cBhvr>
                                      <p:to x="100000" y="100000"/>
                                    </p:animScale>
                                    <p:animScale>
                                      <p:cBhvr>
                                        <p:cTn id="159" dur="26">
                                          <p:stCondLst>
                                            <p:cond delay="1312"/>
                                          </p:stCondLst>
                                        </p:cTn>
                                        <p:tgtEl>
                                          <p:spTgt spid="11"/>
                                        </p:tgtEl>
                                      </p:cBhvr>
                                      <p:to x="100000" y="80000"/>
                                    </p:animScale>
                                    <p:animScale>
                                      <p:cBhvr>
                                        <p:cTn id="160" dur="166" decel="50000">
                                          <p:stCondLst>
                                            <p:cond delay="1338"/>
                                          </p:stCondLst>
                                        </p:cTn>
                                        <p:tgtEl>
                                          <p:spTgt spid="11"/>
                                        </p:tgtEl>
                                      </p:cBhvr>
                                      <p:to x="100000" y="100000"/>
                                    </p:animScale>
                                    <p:animScale>
                                      <p:cBhvr>
                                        <p:cTn id="161" dur="26">
                                          <p:stCondLst>
                                            <p:cond delay="1642"/>
                                          </p:stCondLst>
                                        </p:cTn>
                                        <p:tgtEl>
                                          <p:spTgt spid="11"/>
                                        </p:tgtEl>
                                      </p:cBhvr>
                                      <p:to x="100000" y="90000"/>
                                    </p:animScale>
                                    <p:animScale>
                                      <p:cBhvr>
                                        <p:cTn id="162" dur="166" decel="50000">
                                          <p:stCondLst>
                                            <p:cond delay="1668"/>
                                          </p:stCondLst>
                                        </p:cTn>
                                        <p:tgtEl>
                                          <p:spTgt spid="11"/>
                                        </p:tgtEl>
                                      </p:cBhvr>
                                      <p:to x="100000" y="100000"/>
                                    </p:animScale>
                                    <p:animScale>
                                      <p:cBhvr>
                                        <p:cTn id="163" dur="26">
                                          <p:stCondLst>
                                            <p:cond delay="1808"/>
                                          </p:stCondLst>
                                        </p:cTn>
                                        <p:tgtEl>
                                          <p:spTgt spid="11"/>
                                        </p:tgtEl>
                                      </p:cBhvr>
                                      <p:to x="100000" y="95000"/>
                                    </p:animScale>
                                    <p:animScale>
                                      <p:cBhvr>
                                        <p:cTn id="164" dur="166" decel="50000">
                                          <p:stCondLst>
                                            <p:cond delay="1834"/>
                                          </p:stCondLst>
                                        </p:cTn>
                                        <p:tgtEl>
                                          <p:spTgt spid="11"/>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down)">
                                      <p:cBhvr>
                                        <p:cTn id="169" dur="580">
                                          <p:stCondLst>
                                            <p:cond delay="0"/>
                                          </p:stCondLst>
                                        </p:cTn>
                                        <p:tgtEl>
                                          <p:spTgt spid="15"/>
                                        </p:tgtEl>
                                      </p:cBhvr>
                                    </p:animEffect>
                                    <p:anim calcmode="lin" valueType="num">
                                      <p:cBhvr>
                                        <p:cTn id="1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5"/>
                                        </p:tgtEl>
                                      </p:cBhvr>
                                      <p:to x="100000" y="60000"/>
                                    </p:animScale>
                                    <p:animScale>
                                      <p:cBhvr>
                                        <p:cTn id="176" dur="166" decel="50000">
                                          <p:stCondLst>
                                            <p:cond delay="676"/>
                                          </p:stCondLst>
                                        </p:cTn>
                                        <p:tgtEl>
                                          <p:spTgt spid="15"/>
                                        </p:tgtEl>
                                      </p:cBhvr>
                                      <p:to x="100000" y="100000"/>
                                    </p:animScale>
                                    <p:animScale>
                                      <p:cBhvr>
                                        <p:cTn id="177" dur="26">
                                          <p:stCondLst>
                                            <p:cond delay="1312"/>
                                          </p:stCondLst>
                                        </p:cTn>
                                        <p:tgtEl>
                                          <p:spTgt spid="15"/>
                                        </p:tgtEl>
                                      </p:cBhvr>
                                      <p:to x="100000" y="80000"/>
                                    </p:animScale>
                                    <p:animScale>
                                      <p:cBhvr>
                                        <p:cTn id="178" dur="166" decel="50000">
                                          <p:stCondLst>
                                            <p:cond delay="1338"/>
                                          </p:stCondLst>
                                        </p:cTn>
                                        <p:tgtEl>
                                          <p:spTgt spid="15"/>
                                        </p:tgtEl>
                                      </p:cBhvr>
                                      <p:to x="100000" y="100000"/>
                                    </p:animScale>
                                    <p:animScale>
                                      <p:cBhvr>
                                        <p:cTn id="179" dur="26">
                                          <p:stCondLst>
                                            <p:cond delay="1642"/>
                                          </p:stCondLst>
                                        </p:cTn>
                                        <p:tgtEl>
                                          <p:spTgt spid="15"/>
                                        </p:tgtEl>
                                      </p:cBhvr>
                                      <p:to x="100000" y="90000"/>
                                    </p:animScale>
                                    <p:animScale>
                                      <p:cBhvr>
                                        <p:cTn id="180" dur="166" decel="50000">
                                          <p:stCondLst>
                                            <p:cond delay="1668"/>
                                          </p:stCondLst>
                                        </p:cTn>
                                        <p:tgtEl>
                                          <p:spTgt spid="15"/>
                                        </p:tgtEl>
                                      </p:cBhvr>
                                      <p:to x="100000" y="100000"/>
                                    </p:animScale>
                                    <p:animScale>
                                      <p:cBhvr>
                                        <p:cTn id="181" dur="26">
                                          <p:stCondLst>
                                            <p:cond delay="1808"/>
                                          </p:stCondLst>
                                        </p:cTn>
                                        <p:tgtEl>
                                          <p:spTgt spid="15"/>
                                        </p:tgtEl>
                                      </p:cBhvr>
                                      <p:to x="100000" y="95000"/>
                                    </p:animScale>
                                    <p:animScale>
                                      <p:cBhvr>
                                        <p:cTn id="182" dur="166" decel="50000">
                                          <p:stCondLst>
                                            <p:cond delay="1834"/>
                                          </p:stCondLst>
                                        </p:cTn>
                                        <p:tgtEl>
                                          <p:spTgt spid="15"/>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7"/>
                                        </p:tgtEl>
                                        <p:attrNameLst>
                                          <p:attrName>style.visibility</p:attrName>
                                        </p:attrNameLst>
                                      </p:cBhvr>
                                      <p:to>
                                        <p:strVal val="visible"/>
                                      </p:to>
                                    </p:set>
                                    <p:animEffect transition="in" filter="wipe(down)">
                                      <p:cBhvr>
                                        <p:cTn id="187" dur="580">
                                          <p:stCondLst>
                                            <p:cond delay="0"/>
                                          </p:stCondLst>
                                        </p:cTn>
                                        <p:tgtEl>
                                          <p:spTgt spid="7"/>
                                        </p:tgtEl>
                                      </p:cBhvr>
                                    </p:animEffect>
                                    <p:anim calcmode="lin" valueType="num">
                                      <p:cBhvr>
                                        <p:cTn id="1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3" dur="26">
                                          <p:stCondLst>
                                            <p:cond delay="650"/>
                                          </p:stCondLst>
                                        </p:cTn>
                                        <p:tgtEl>
                                          <p:spTgt spid="7"/>
                                        </p:tgtEl>
                                      </p:cBhvr>
                                      <p:to x="100000" y="60000"/>
                                    </p:animScale>
                                    <p:animScale>
                                      <p:cBhvr>
                                        <p:cTn id="194" dur="166" decel="50000">
                                          <p:stCondLst>
                                            <p:cond delay="676"/>
                                          </p:stCondLst>
                                        </p:cTn>
                                        <p:tgtEl>
                                          <p:spTgt spid="7"/>
                                        </p:tgtEl>
                                      </p:cBhvr>
                                      <p:to x="100000" y="100000"/>
                                    </p:animScale>
                                    <p:animScale>
                                      <p:cBhvr>
                                        <p:cTn id="195" dur="26">
                                          <p:stCondLst>
                                            <p:cond delay="1312"/>
                                          </p:stCondLst>
                                        </p:cTn>
                                        <p:tgtEl>
                                          <p:spTgt spid="7"/>
                                        </p:tgtEl>
                                      </p:cBhvr>
                                      <p:to x="100000" y="80000"/>
                                    </p:animScale>
                                    <p:animScale>
                                      <p:cBhvr>
                                        <p:cTn id="196" dur="166" decel="50000">
                                          <p:stCondLst>
                                            <p:cond delay="1338"/>
                                          </p:stCondLst>
                                        </p:cTn>
                                        <p:tgtEl>
                                          <p:spTgt spid="7"/>
                                        </p:tgtEl>
                                      </p:cBhvr>
                                      <p:to x="100000" y="100000"/>
                                    </p:animScale>
                                    <p:animScale>
                                      <p:cBhvr>
                                        <p:cTn id="197" dur="26">
                                          <p:stCondLst>
                                            <p:cond delay="1642"/>
                                          </p:stCondLst>
                                        </p:cTn>
                                        <p:tgtEl>
                                          <p:spTgt spid="7"/>
                                        </p:tgtEl>
                                      </p:cBhvr>
                                      <p:to x="100000" y="90000"/>
                                    </p:animScale>
                                    <p:animScale>
                                      <p:cBhvr>
                                        <p:cTn id="198" dur="166" decel="50000">
                                          <p:stCondLst>
                                            <p:cond delay="1668"/>
                                          </p:stCondLst>
                                        </p:cTn>
                                        <p:tgtEl>
                                          <p:spTgt spid="7"/>
                                        </p:tgtEl>
                                      </p:cBhvr>
                                      <p:to x="100000" y="100000"/>
                                    </p:animScale>
                                    <p:animScale>
                                      <p:cBhvr>
                                        <p:cTn id="199" dur="26">
                                          <p:stCondLst>
                                            <p:cond delay="1808"/>
                                          </p:stCondLst>
                                        </p:cTn>
                                        <p:tgtEl>
                                          <p:spTgt spid="7"/>
                                        </p:tgtEl>
                                      </p:cBhvr>
                                      <p:to x="100000" y="95000"/>
                                    </p:animScale>
                                    <p:animScale>
                                      <p:cBhvr>
                                        <p:cTn id="200" dur="166" decel="50000">
                                          <p:stCondLst>
                                            <p:cond delay="1834"/>
                                          </p:stCondLst>
                                        </p:cTn>
                                        <p:tgtEl>
                                          <p:spTgt spid="7"/>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6"/>
                                        </p:tgtEl>
                                        <p:attrNameLst>
                                          <p:attrName>style.visibility</p:attrName>
                                        </p:attrNameLst>
                                      </p:cBhvr>
                                      <p:to>
                                        <p:strVal val="visible"/>
                                      </p:to>
                                    </p:set>
                                    <p:animEffect transition="in" filter="wipe(down)">
                                      <p:cBhvr>
                                        <p:cTn id="205" dur="580">
                                          <p:stCondLst>
                                            <p:cond delay="0"/>
                                          </p:stCondLst>
                                        </p:cTn>
                                        <p:tgtEl>
                                          <p:spTgt spid="16"/>
                                        </p:tgtEl>
                                      </p:cBhvr>
                                    </p:animEffect>
                                    <p:anim calcmode="lin" valueType="num">
                                      <p:cBhvr>
                                        <p:cTn id="20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1" dur="26">
                                          <p:stCondLst>
                                            <p:cond delay="650"/>
                                          </p:stCondLst>
                                        </p:cTn>
                                        <p:tgtEl>
                                          <p:spTgt spid="16"/>
                                        </p:tgtEl>
                                      </p:cBhvr>
                                      <p:to x="100000" y="60000"/>
                                    </p:animScale>
                                    <p:animScale>
                                      <p:cBhvr>
                                        <p:cTn id="212" dur="166" decel="50000">
                                          <p:stCondLst>
                                            <p:cond delay="676"/>
                                          </p:stCondLst>
                                        </p:cTn>
                                        <p:tgtEl>
                                          <p:spTgt spid="16"/>
                                        </p:tgtEl>
                                      </p:cBhvr>
                                      <p:to x="100000" y="100000"/>
                                    </p:animScale>
                                    <p:animScale>
                                      <p:cBhvr>
                                        <p:cTn id="213" dur="26">
                                          <p:stCondLst>
                                            <p:cond delay="1312"/>
                                          </p:stCondLst>
                                        </p:cTn>
                                        <p:tgtEl>
                                          <p:spTgt spid="16"/>
                                        </p:tgtEl>
                                      </p:cBhvr>
                                      <p:to x="100000" y="80000"/>
                                    </p:animScale>
                                    <p:animScale>
                                      <p:cBhvr>
                                        <p:cTn id="214" dur="166" decel="50000">
                                          <p:stCondLst>
                                            <p:cond delay="1338"/>
                                          </p:stCondLst>
                                        </p:cTn>
                                        <p:tgtEl>
                                          <p:spTgt spid="16"/>
                                        </p:tgtEl>
                                      </p:cBhvr>
                                      <p:to x="100000" y="100000"/>
                                    </p:animScale>
                                    <p:animScale>
                                      <p:cBhvr>
                                        <p:cTn id="215" dur="26">
                                          <p:stCondLst>
                                            <p:cond delay="1642"/>
                                          </p:stCondLst>
                                        </p:cTn>
                                        <p:tgtEl>
                                          <p:spTgt spid="16"/>
                                        </p:tgtEl>
                                      </p:cBhvr>
                                      <p:to x="100000" y="90000"/>
                                    </p:animScale>
                                    <p:animScale>
                                      <p:cBhvr>
                                        <p:cTn id="216" dur="166" decel="50000">
                                          <p:stCondLst>
                                            <p:cond delay="1668"/>
                                          </p:stCondLst>
                                        </p:cTn>
                                        <p:tgtEl>
                                          <p:spTgt spid="16"/>
                                        </p:tgtEl>
                                      </p:cBhvr>
                                      <p:to x="100000" y="100000"/>
                                    </p:animScale>
                                    <p:animScale>
                                      <p:cBhvr>
                                        <p:cTn id="217" dur="26">
                                          <p:stCondLst>
                                            <p:cond delay="1808"/>
                                          </p:stCondLst>
                                        </p:cTn>
                                        <p:tgtEl>
                                          <p:spTgt spid="16"/>
                                        </p:tgtEl>
                                      </p:cBhvr>
                                      <p:to x="100000" y="95000"/>
                                    </p:animScale>
                                    <p:animScale>
                                      <p:cBhvr>
                                        <p:cTn id="21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ím 1"/>
          <p:cNvSpPr>
            <a:spLocks noGrp="1"/>
          </p:cNvSpPr>
          <p:nvPr>
            <p:ph type="title"/>
          </p:nvPr>
        </p:nvSpPr>
        <p:spPr/>
        <p:txBody>
          <a:bodyPr/>
          <a:lstStyle/>
          <a:p>
            <a:r>
              <a:rPr lang="hu-HU" b="1" i="1" dirty="0" smtClean="0"/>
              <a:t>Források</a:t>
            </a:r>
            <a:endParaRPr lang="hu-HU" b="1" i="1" dirty="0"/>
          </a:p>
        </p:txBody>
      </p:sp>
      <p:sp>
        <p:nvSpPr>
          <p:cNvPr id="3" name="Tartalom helye 2"/>
          <p:cNvSpPr>
            <a:spLocks noGrp="1"/>
          </p:cNvSpPr>
          <p:nvPr>
            <p:ph idx="1"/>
          </p:nvPr>
        </p:nvSpPr>
        <p:spPr/>
        <p:txBody>
          <a:bodyPr/>
          <a:lstStyle/>
          <a:p>
            <a:pPr>
              <a:buFont typeface="Wingdings" panose="05000000000000000000" pitchFamily="2" charset="2"/>
              <a:buChar char="q"/>
            </a:pPr>
            <a:r>
              <a:rPr lang="hu-HU" dirty="0">
                <a:hlinkClick r:id="rId3"/>
              </a:rPr>
              <a:t>http://dddands.blog.hu</a:t>
            </a:r>
            <a:r>
              <a:rPr lang="hu-HU" dirty="0" smtClean="0">
                <a:hlinkClick r:id="rId3"/>
              </a:rPr>
              <a:t>/</a:t>
            </a:r>
            <a:endParaRPr lang="hu-HU" dirty="0" smtClean="0"/>
          </a:p>
          <a:p>
            <a:pPr>
              <a:buFont typeface="Wingdings" panose="05000000000000000000" pitchFamily="2" charset="2"/>
              <a:buChar char="q"/>
            </a:pPr>
            <a:r>
              <a:rPr lang="hu-HU" dirty="0">
                <a:hlinkClick r:id="rId4"/>
              </a:rPr>
              <a:t>http://www.protokat.com/milyen-teruleteken-profitalhat-a-3d-nyomtatasbol</a:t>
            </a:r>
            <a:r>
              <a:rPr lang="hu-HU" dirty="0" smtClean="0">
                <a:hlinkClick r:id="rId4"/>
              </a:rPr>
              <a:t>/</a:t>
            </a:r>
            <a:endParaRPr lang="hu-HU" dirty="0" smtClean="0"/>
          </a:p>
          <a:p>
            <a:pPr>
              <a:buFont typeface="Wingdings" panose="05000000000000000000" pitchFamily="2" charset="2"/>
              <a:buChar char="q"/>
            </a:pPr>
            <a:r>
              <a:rPr lang="hu-HU" dirty="0">
                <a:hlinkClick r:id="rId5"/>
              </a:rPr>
              <a:t>http://www.thingiverse.com</a:t>
            </a:r>
            <a:r>
              <a:rPr lang="hu-HU" dirty="0" smtClean="0">
                <a:hlinkClick r:id="rId5"/>
              </a:rPr>
              <a:t>/</a:t>
            </a:r>
            <a:endParaRPr lang="hu-HU" dirty="0" smtClean="0"/>
          </a:p>
          <a:p>
            <a:pPr>
              <a:buFont typeface="Wingdings" panose="05000000000000000000" pitchFamily="2" charset="2"/>
              <a:buChar char="q"/>
            </a:pPr>
            <a:r>
              <a:rPr lang="hu-HU" dirty="0">
                <a:hlinkClick r:id="rId6"/>
              </a:rPr>
              <a:t>http://tferi.hu</a:t>
            </a:r>
            <a:r>
              <a:rPr lang="hu-HU" dirty="0" smtClean="0">
                <a:hlinkClick r:id="rId6"/>
              </a:rPr>
              <a:t>/</a:t>
            </a:r>
            <a:endParaRPr lang="hu-HU" dirty="0" smtClean="0"/>
          </a:p>
          <a:p>
            <a:pPr>
              <a:buFont typeface="Wingdings" panose="05000000000000000000" pitchFamily="2" charset="2"/>
              <a:buChar char="q"/>
            </a:pPr>
            <a:endParaRPr lang="hu-HU" dirty="0"/>
          </a:p>
        </p:txBody>
      </p:sp>
    </p:spTree>
    <p:extLst>
      <p:ext uri="{BB962C8B-B14F-4D97-AF65-F5344CB8AC3E}">
        <p14:creationId xmlns:p14="http://schemas.microsoft.com/office/powerpoint/2010/main" val="2563932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anim calcmode="lin" valueType="num">
                                      <p:cBhvr>
                                        <p:cTn id="25"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2" end="2"/>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anim calcmode="lin" valueType="num">
                                      <p:cBhvr>
                                        <p:cTn id="3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ím 1"/>
          <p:cNvSpPr>
            <a:spLocks noGrp="1"/>
          </p:cNvSpPr>
          <p:nvPr>
            <p:ph type="title"/>
          </p:nvPr>
        </p:nvSpPr>
        <p:spPr/>
        <p:txBody>
          <a:bodyPr/>
          <a:lstStyle/>
          <a:p>
            <a:r>
              <a:rPr lang="hu-HU" b="1" i="1" dirty="0" smtClean="0"/>
              <a:t>A 3D nyomtatás felhasználása</a:t>
            </a:r>
            <a:endParaRPr lang="hu-HU" b="1" i="1" dirty="0"/>
          </a:p>
        </p:txBody>
      </p:sp>
      <p:sp>
        <p:nvSpPr>
          <p:cNvPr id="3" name="Tartalom helye 2"/>
          <p:cNvSpPr>
            <a:spLocks noGrp="1"/>
          </p:cNvSpPr>
          <p:nvPr>
            <p:ph idx="1"/>
          </p:nvPr>
        </p:nvSpPr>
        <p:spPr>
          <a:xfrm>
            <a:off x="457200" y="1600200"/>
            <a:ext cx="8229600" cy="4925144"/>
          </a:xfrm>
        </p:spPr>
        <p:txBody>
          <a:bodyPr>
            <a:normAutofit fontScale="92500" lnSpcReduction="10000"/>
          </a:bodyPr>
          <a:lstStyle/>
          <a:p>
            <a:pPr>
              <a:buFont typeface="Wingdings" panose="05000000000000000000" pitchFamily="2" charset="2"/>
              <a:buChar char="q"/>
            </a:pPr>
            <a:r>
              <a:rPr lang="hu-HU" sz="3000" b="1" dirty="0" smtClean="0"/>
              <a:t>A 3D nyomtatást használják:</a:t>
            </a:r>
          </a:p>
          <a:p>
            <a:pPr marL="0" indent="0">
              <a:buNone/>
            </a:pPr>
            <a:r>
              <a:rPr lang="hu-HU" sz="3000" b="1" dirty="0"/>
              <a:t> </a:t>
            </a:r>
            <a:r>
              <a:rPr lang="hu-HU" sz="3000" b="1" dirty="0" smtClean="0"/>
              <a:t>  - az orvostudományban</a:t>
            </a:r>
          </a:p>
          <a:p>
            <a:pPr marL="0" indent="0">
              <a:buNone/>
            </a:pPr>
            <a:r>
              <a:rPr lang="hu-HU" sz="3000" b="1" dirty="0"/>
              <a:t> </a:t>
            </a:r>
            <a:r>
              <a:rPr lang="hu-HU" sz="3000" b="1" dirty="0" smtClean="0"/>
              <a:t>  - a tervezéshez és marketinghez</a:t>
            </a:r>
          </a:p>
          <a:p>
            <a:pPr marL="0" indent="0">
              <a:buNone/>
            </a:pPr>
            <a:r>
              <a:rPr lang="hu-HU" sz="3000" b="1" dirty="0"/>
              <a:t> </a:t>
            </a:r>
            <a:r>
              <a:rPr lang="hu-HU" sz="3000" b="1" dirty="0" smtClean="0"/>
              <a:t>  - az építészetben</a:t>
            </a:r>
          </a:p>
          <a:p>
            <a:pPr marL="0" indent="0">
              <a:buNone/>
            </a:pPr>
            <a:r>
              <a:rPr lang="hu-HU" sz="3000" b="1" dirty="0"/>
              <a:t> </a:t>
            </a:r>
            <a:r>
              <a:rPr lang="hu-HU" sz="3000" b="1" dirty="0" smtClean="0"/>
              <a:t>  - az ergonómiában</a:t>
            </a:r>
          </a:p>
          <a:p>
            <a:pPr marL="0" indent="0">
              <a:buNone/>
            </a:pPr>
            <a:r>
              <a:rPr lang="hu-HU" sz="3000" b="1" dirty="0"/>
              <a:t> </a:t>
            </a:r>
            <a:r>
              <a:rPr lang="hu-HU" sz="3000" b="1" dirty="0" smtClean="0"/>
              <a:t>  - a szerszámozáshoz</a:t>
            </a:r>
          </a:p>
          <a:p>
            <a:pPr marL="0" indent="0">
              <a:buNone/>
            </a:pPr>
            <a:r>
              <a:rPr lang="hu-HU" sz="3000" b="1" dirty="0"/>
              <a:t> </a:t>
            </a:r>
            <a:r>
              <a:rPr lang="hu-HU" sz="3000" b="1" dirty="0" smtClean="0"/>
              <a:t>  - az </a:t>
            </a:r>
            <a:r>
              <a:rPr lang="hu-HU" sz="3000" b="1" dirty="0" err="1" smtClean="0"/>
              <a:t>öntészetben</a:t>
            </a:r>
            <a:endParaRPr lang="hu-HU" sz="3000" b="1" dirty="0" smtClean="0"/>
          </a:p>
          <a:p>
            <a:pPr marL="0" indent="0">
              <a:buNone/>
            </a:pPr>
            <a:r>
              <a:rPr lang="hu-HU" sz="3000" b="1" dirty="0"/>
              <a:t> </a:t>
            </a:r>
            <a:r>
              <a:rPr lang="hu-HU" sz="3000" b="1" dirty="0" smtClean="0"/>
              <a:t>  - a divatban</a:t>
            </a:r>
          </a:p>
          <a:p>
            <a:pPr marL="0" indent="0">
              <a:buNone/>
            </a:pPr>
            <a:r>
              <a:rPr lang="hu-HU" sz="3000" b="1" dirty="0"/>
              <a:t> </a:t>
            </a:r>
            <a:r>
              <a:rPr lang="hu-HU" sz="3000" b="1" dirty="0" smtClean="0"/>
              <a:t>  - a művészetekben</a:t>
            </a:r>
          </a:p>
          <a:p>
            <a:pPr marL="0" indent="0">
              <a:buNone/>
            </a:pPr>
            <a:r>
              <a:rPr lang="hu-HU" sz="3000" b="1" dirty="0"/>
              <a:t> </a:t>
            </a:r>
            <a:r>
              <a:rPr lang="hu-HU" sz="3000" b="1" dirty="0" smtClean="0"/>
              <a:t>  - az autóiparban</a:t>
            </a:r>
          </a:p>
          <a:p>
            <a:pPr marL="0" indent="0">
              <a:buNone/>
            </a:pPr>
            <a:endParaRPr lang="hu-HU" sz="3000" b="1" dirty="0"/>
          </a:p>
        </p:txBody>
      </p:sp>
    </p:spTree>
    <p:extLst>
      <p:ext uri="{BB962C8B-B14F-4D97-AF65-F5344CB8AC3E}">
        <p14:creationId xmlns:p14="http://schemas.microsoft.com/office/powerpoint/2010/main" val="349474867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Effect transition="in" filter="fade">
                                      <p:cBhvr>
                                        <p:cTn id="77" dur="1000"/>
                                        <p:tgtEl>
                                          <p:spTgt spid="3">
                                            <p:txEl>
                                              <p:pRg st="9" end="9"/>
                                            </p:txEl>
                                          </p:spTgt>
                                        </p:tgtEl>
                                      </p:cBhvr>
                                    </p:animEffect>
                                    <p:anim calcmode="lin" valueType="num">
                                      <p:cBhvr>
                                        <p:cTn id="7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ím 1"/>
          <p:cNvSpPr>
            <a:spLocks noGrp="1"/>
          </p:cNvSpPr>
          <p:nvPr>
            <p:ph type="title"/>
          </p:nvPr>
        </p:nvSpPr>
        <p:spPr/>
        <p:txBody>
          <a:bodyPr>
            <a:normAutofit fontScale="90000"/>
          </a:bodyPr>
          <a:lstStyle/>
          <a:p>
            <a:r>
              <a:rPr lang="hu-HU" b="1" i="1" dirty="0" smtClean="0"/>
              <a:t>3D nyomtatás az orvostudományban</a:t>
            </a:r>
            <a:endParaRPr lang="hu-HU" b="1" i="1" dirty="0"/>
          </a:p>
        </p:txBody>
      </p:sp>
      <p:sp>
        <p:nvSpPr>
          <p:cNvPr id="3" name="Tartalom helye 2"/>
          <p:cNvSpPr>
            <a:spLocks noGrp="1"/>
          </p:cNvSpPr>
          <p:nvPr>
            <p:ph idx="1"/>
          </p:nvPr>
        </p:nvSpPr>
        <p:spPr/>
        <p:txBody>
          <a:bodyPr>
            <a:normAutofit/>
          </a:bodyPr>
          <a:lstStyle/>
          <a:p>
            <a:pPr>
              <a:buFont typeface="Wingdings" panose="05000000000000000000" pitchFamily="2" charset="2"/>
              <a:buChar char="q"/>
            </a:pPr>
            <a:r>
              <a:rPr lang="hu-HU" sz="3000" dirty="0" smtClean="0"/>
              <a:t>Napjainkban a 3D nyomtatás már lehetővé teszi a mesterségesen készített végtagok rekonstrukcióját.</a:t>
            </a:r>
            <a:endParaRPr lang="hu-HU" sz="3000" dirty="0"/>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5" y="5345832"/>
            <a:ext cx="3168350" cy="1395536"/>
          </a:xfrm>
          <a:prstGeom prst="rect">
            <a:avLst/>
          </a:prstGeom>
        </p:spPr>
      </p:pic>
      <p:pic>
        <p:nvPicPr>
          <p:cNvPr id="6" name="Kép 5"/>
          <p:cNvPicPr>
            <a:picLocks noChangeAspect="1"/>
          </p:cNvPicPr>
          <p:nvPr/>
        </p:nvPicPr>
        <p:blipFill rotWithShape="1">
          <a:blip r:embed="rId4">
            <a:extLst>
              <a:ext uri="{28A0092B-C50C-407E-A947-70E740481C1C}">
                <a14:useLocalDpi xmlns:a14="http://schemas.microsoft.com/office/drawing/2010/main" val="0"/>
              </a:ext>
            </a:extLst>
          </a:blip>
          <a:srcRect l="49039" t="8341" r="4785" b="4614"/>
          <a:stretch/>
        </p:blipFill>
        <p:spPr>
          <a:xfrm>
            <a:off x="3347864" y="3050978"/>
            <a:ext cx="2216728" cy="2105892"/>
          </a:xfrm>
          <a:prstGeom prst="rect">
            <a:avLst/>
          </a:prstGeom>
        </p:spPr>
      </p:pic>
      <p:pic>
        <p:nvPicPr>
          <p:cNvPr id="8" name="Kép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3050978"/>
            <a:ext cx="2355726" cy="3140968"/>
          </a:xfrm>
          <a:prstGeom prst="rect">
            <a:avLst/>
          </a:prstGeom>
        </p:spPr>
      </p:pic>
      <p:pic>
        <p:nvPicPr>
          <p:cNvPr id="9" name="Kép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3125151"/>
            <a:ext cx="2160240" cy="2992622"/>
          </a:xfrm>
          <a:prstGeom prst="rect">
            <a:avLst/>
          </a:prstGeom>
        </p:spPr>
      </p:pic>
      <p:sp>
        <p:nvSpPr>
          <p:cNvPr id="10" name="Szövegdoboz 9"/>
          <p:cNvSpPr txBox="1"/>
          <p:nvPr/>
        </p:nvSpPr>
        <p:spPr>
          <a:xfrm>
            <a:off x="6974169" y="6191946"/>
            <a:ext cx="1295804" cy="461665"/>
          </a:xfrm>
          <a:prstGeom prst="rect">
            <a:avLst/>
          </a:prstGeom>
          <a:noFill/>
        </p:spPr>
        <p:txBody>
          <a:bodyPr wrap="none" rtlCol="0">
            <a:spAutoFit/>
          </a:bodyPr>
          <a:lstStyle/>
          <a:p>
            <a:r>
              <a:rPr lang="hu-HU" sz="2400" b="1" i="1" dirty="0" smtClean="0"/>
              <a:t>Koponya</a:t>
            </a:r>
            <a:endParaRPr lang="hu-HU" sz="2400" b="1" i="1" dirty="0"/>
          </a:p>
        </p:txBody>
      </p:sp>
      <p:sp>
        <p:nvSpPr>
          <p:cNvPr id="11" name="Szövegdoboz 10"/>
          <p:cNvSpPr txBox="1"/>
          <p:nvPr/>
        </p:nvSpPr>
        <p:spPr>
          <a:xfrm>
            <a:off x="3347864" y="3014528"/>
            <a:ext cx="2243050" cy="461665"/>
          </a:xfrm>
          <a:prstGeom prst="rect">
            <a:avLst/>
          </a:prstGeom>
          <a:noFill/>
        </p:spPr>
        <p:txBody>
          <a:bodyPr wrap="none" rtlCol="0">
            <a:spAutoFit/>
          </a:bodyPr>
          <a:lstStyle/>
          <a:p>
            <a:r>
              <a:rPr lang="hu-HU" sz="2400" b="1" i="1" dirty="0" smtClean="0"/>
              <a:t>Emberi fül mása</a:t>
            </a:r>
            <a:endParaRPr lang="hu-HU" sz="2400" b="1" i="1" dirty="0"/>
          </a:p>
        </p:txBody>
      </p:sp>
      <p:sp>
        <p:nvSpPr>
          <p:cNvPr id="12" name="Szövegdoboz 11"/>
          <p:cNvSpPr txBox="1"/>
          <p:nvPr/>
        </p:nvSpPr>
        <p:spPr>
          <a:xfrm>
            <a:off x="3109577" y="6282176"/>
            <a:ext cx="2693301" cy="461665"/>
          </a:xfrm>
          <a:prstGeom prst="rect">
            <a:avLst/>
          </a:prstGeom>
          <a:noFill/>
        </p:spPr>
        <p:txBody>
          <a:bodyPr wrap="none" rtlCol="0">
            <a:spAutoFit/>
          </a:bodyPr>
          <a:lstStyle/>
          <a:p>
            <a:r>
              <a:rPr lang="hu-HU" sz="2400" b="1" i="1" dirty="0" smtClean="0"/>
              <a:t>Gipsz helyettesítése</a:t>
            </a:r>
            <a:endParaRPr lang="hu-HU" sz="2400" b="1" i="1" dirty="0"/>
          </a:p>
        </p:txBody>
      </p:sp>
      <p:sp>
        <p:nvSpPr>
          <p:cNvPr id="13" name="Szövegdoboz 12"/>
          <p:cNvSpPr txBox="1"/>
          <p:nvPr/>
        </p:nvSpPr>
        <p:spPr>
          <a:xfrm>
            <a:off x="844330" y="6028016"/>
            <a:ext cx="1353319" cy="461665"/>
          </a:xfrm>
          <a:prstGeom prst="rect">
            <a:avLst/>
          </a:prstGeom>
          <a:noFill/>
        </p:spPr>
        <p:txBody>
          <a:bodyPr wrap="none" rtlCol="0">
            <a:spAutoFit/>
          </a:bodyPr>
          <a:lstStyle/>
          <a:p>
            <a:r>
              <a:rPr lang="hu-HU" sz="2400" b="1" i="1" dirty="0" smtClean="0"/>
              <a:t>Robotkéz</a:t>
            </a:r>
            <a:endParaRPr lang="hu-HU" sz="2400" b="1" i="1" dirty="0"/>
          </a:p>
        </p:txBody>
      </p:sp>
    </p:spTree>
    <p:extLst>
      <p:ext uri="{BB962C8B-B14F-4D97-AF65-F5344CB8AC3E}">
        <p14:creationId xmlns:p14="http://schemas.microsoft.com/office/powerpoint/2010/main" val="4168804475"/>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Cím 1"/>
          <p:cNvSpPr>
            <a:spLocks noGrp="1"/>
          </p:cNvSpPr>
          <p:nvPr>
            <p:ph type="title"/>
          </p:nvPr>
        </p:nvSpPr>
        <p:spPr/>
        <p:txBody>
          <a:bodyPr/>
          <a:lstStyle/>
          <a:p>
            <a:r>
              <a:rPr lang="hu-HU" b="1" i="1" dirty="0" smtClean="0">
                <a:solidFill>
                  <a:srgbClr val="FFFF00"/>
                </a:solidFill>
              </a:rPr>
              <a:t>3D nyomtatás a marketingben</a:t>
            </a:r>
            <a:endParaRPr lang="hu-HU" b="1" i="1" dirty="0">
              <a:solidFill>
                <a:srgbClr val="FFFF00"/>
              </a:solidFill>
            </a:endParaRPr>
          </a:p>
        </p:txBody>
      </p:sp>
      <p:sp>
        <p:nvSpPr>
          <p:cNvPr id="3" name="Tartalom helye 2"/>
          <p:cNvSpPr>
            <a:spLocks noGrp="1"/>
          </p:cNvSpPr>
          <p:nvPr>
            <p:ph idx="1"/>
          </p:nvPr>
        </p:nvSpPr>
        <p:spPr/>
        <p:txBody>
          <a:bodyPr>
            <a:normAutofit/>
          </a:bodyPr>
          <a:lstStyle/>
          <a:p>
            <a:pPr>
              <a:buFont typeface="Wingdings" panose="05000000000000000000" pitchFamily="2" charset="2"/>
              <a:buChar char="q"/>
            </a:pPr>
            <a:r>
              <a:rPr lang="hu-HU" sz="3000" b="1" dirty="0" smtClean="0">
                <a:solidFill>
                  <a:srgbClr val="FFFF00"/>
                </a:solidFill>
              </a:rPr>
              <a:t>A 3D nyomtatással készült modelleket marketing célokra is hasznosítják. </a:t>
            </a:r>
            <a:r>
              <a:rPr lang="hu-HU" sz="2800" b="1" dirty="0">
                <a:solidFill>
                  <a:srgbClr val="FFFF00"/>
                </a:solidFill>
              </a:rPr>
              <a:t>Segítségükkel az egyes vizsgálati fókuszcsoportok számára a valódi termékkel szinte megegyező, kézzelfogható, használatra alkalmas modellek biztosíthatóak.</a:t>
            </a:r>
            <a:endParaRPr lang="hu-HU" sz="3000" b="1" dirty="0">
              <a:solidFill>
                <a:srgbClr val="FFFF00"/>
              </a:solidFill>
            </a:endParaRPr>
          </a:p>
        </p:txBody>
      </p:sp>
    </p:spTree>
    <p:extLst>
      <p:ext uri="{BB962C8B-B14F-4D97-AF65-F5344CB8AC3E}">
        <p14:creationId xmlns:p14="http://schemas.microsoft.com/office/powerpoint/2010/main" val="2109105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7" y="0"/>
            <a:ext cx="9153337" cy="6858000"/>
          </a:xfrm>
          <a:prstGeom prst="rect">
            <a:avLst/>
          </a:prstGeom>
        </p:spPr>
      </p:pic>
      <p:sp>
        <p:nvSpPr>
          <p:cNvPr id="2" name="Cím 1"/>
          <p:cNvSpPr>
            <a:spLocks noGrp="1"/>
          </p:cNvSpPr>
          <p:nvPr>
            <p:ph type="title"/>
          </p:nvPr>
        </p:nvSpPr>
        <p:spPr>
          <a:xfrm>
            <a:off x="467544" y="260648"/>
            <a:ext cx="8229600" cy="1080120"/>
          </a:xfrm>
        </p:spPr>
        <p:txBody>
          <a:bodyPr>
            <a:normAutofit/>
          </a:bodyPr>
          <a:lstStyle/>
          <a:p>
            <a:r>
              <a:rPr lang="hu-HU" b="1" i="1" dirty="0" smtClean="0">
                <a:solidFill>
                  <a:srgbClr val="00FFFF"/>
                </a:solidFill>
              </a:rPr>
              <a:t>3D nyomtatás az építészetben</a:t>
            </a:r>
            <a:endParaRPr lang="hu-HU" b="1" i="1" dirty="0">
              <a:solidFill>
                <a:srgbClr val="00FFFF"/>
              </a:solidFill>
            </a:endParaRPr>
          </a:p>
        </p:txBody>
      </p:sp>
      <p:sp>
        <p:nvSpPr>
          <p:cNvPr id="3" name="Tartalom helye 2"/>
          <p:cNvSpPr>
            <a:spLocks noGrp="1"/>
          </p:cNvSpPr>
          <p:nvPr>
            <p:ph idx="1"/>
          </p:nvPr>
        </p:nvSpPr>
        <p:spPr>
          <a:xfrm>
            <a:off x="395536" y="1484784"/>
            <a:ext cx="8373616" cy="4896544"/>
          </a:xfrm>
        </p:spPr>
        <p:txBody>
          <a:bodyPr>
            <a:normAutofit/>
          </a:bodyPr>
          <a:lstStyle/>
          <a:p>
            <a:pPr>
              <a:buFont typeface="Wingdings" panose="05000000000000000000" pitchFamily="2" charset="2"/>
              <a:buChar char="q"/>
            </a:pPr>
            <a:r>
              <a:rPr lang="hu-HU" sz="2600" b="1" dirty="0" smtClean="0">
                <a:solidFill>
                  <a:srgbClr val="00FFFF"/>
                </a:solidFill>
              </a:rPr>
              <a:t>A számítógépes tervezést már korábban is használták az építészetben. Fontos szerepet játszik egy épület megtervezésében a makettezés. Manapság ez már a 3D nyomtatással kivitelezhető.</a:t>
            </a:r>
          </a:p>
          <a:p>
            <a:pPr>
              <a:buFont typeface="Wingdings" panose="05000000000000000000" pitchFamily="2" charset="2"/>
              <a:buChar char="q"/>
            </a:pPr>
            <a:r>
              <a:rPr lang="hu-HU" sz="2600" b="1" dirty="0">
                <a:solidFill>
                  <a:srgbClr val="00FFFF"/>
                </a:solidFill>
              </a:rPr>
              <a:t> Segítségével számos olyan bonyolult forma, </a:t>
            </a:r>
            <a:r>
              <a:rPr lang="hu-HU" sz="2600" b="1" dirty="0" err="1">
                <a:solidFill>
                  <a:srgbClr val="00FFFF"/>
                </a:solidFill>
              </a:rPr>
              <a:t>textúrált</a:t>
            </a:r>
            <a:r>
              <a:rPr lang="hu-HU" sz="2600" b="1" dirty="0">
                <a:solidFill>
                  <a:srgbClr val="00FFFF"/>
                </a:solidFill>
              </a:rPr>
              <a:t> felület, összetett homlokzati elem, metszet, eltávolítható födém, stb. </a:t>
            </a:r>
            <a:endParaRPr lang="hu-HU" sz="2600" b="1" dirty="0" smtClean="0">
              <a:solidFill>
                <a:srgbClr val="00FFFF"/>
              </a:solidFill>
            </a:endParaRPr>
          </a:p>
          <a:p>
            <a:pPr marL="0" indent="0">
              <a:buNone/>
            </a:pPr>
            <a:endParaRPr lang="hu-HU" sz="3000" dirty="0">
              <a:solidFill>
                <a:schemeClr val="bg1"/>
              </a:solidFill>
            </a:endParaRP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469116"/>
            <a:ext cx="3024336" cy="2220997"/>
          </a:xfrm>
          <a:prstGeom prst="rect">
            <a:avLst/>
          </a:prstGeom>
        </p:spPr>
      </p:pic>
      <p:sp>
        <p:nvSpPr>
          <p:cNvPr id="8" name="Szövegdoboz 7"/>
          <p:cNvSpPr txBox="1"/>
          <p:nvPr/>
        </p:nvSpPr>
        <p:spPr>
          <a:xfrm>
            <a:off x="870573" y="6165304"/>
            <a:ext cx="1368152" cy="369332"/>
          </a:xfrm>
          <a:prstGeom prst="rect">
            <a:avLst/>
          </a:prstGeom>
          <a:noFill/>
        </p:spPr>
        <p:txBody>
          <a:bodyPr wrap="square" rtlCol="0">
            <a:spAutoFit/>
          </a:bodyPr>
          <a:lstStyle/>
          <a:p>
            <a:r>
              <a:rPr lang="hu-HU" b="1" i="1" dirty="0" smtClean="0">
                <a:solidFill>
                  <a:srgbClr val="00FFFF"/>
                </a:solidFill>
              </a:rPr>
              <a:t>Katedrális</a:t>
            </a:r>
            <a:endParaRPr lang="hu-HU" b="1" i="1" dirty="0">
              <a:solidFill>
                <a:srgbClr val="00FFFF"/>
              </a:solidFill>
            </a:endParaRPr>
          </a:p>
        </p:txBody>
      </p:sp>
      <p:pic>
        <p:nvPicPr>
          <p:cNvPr id="10" name="Kép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3528" y="4230695"/>
            <a:ext cx="3275856" cy="2456892"/>
          </a:xfrm>
          <a:prstGeom prst="rect">
            <a:avLst/>
          </a:prstGeom>
        </p:spPr>
      </p:pic>
      <p:sp>
        <p:nvSpPr>
          <p:cNvPr id="11" name="Szövegdoboz 10"/>
          <p:cNvSpPr txBox="1"/>
          <p:nvPr/>
        </p:nvSpPr>
        <p:spPr>
          <a:xfrm>
            <a:off x="5724128" y="4477068"/>
            <a:ext cx="1261884" cy="369332"/>
          </a:xfrm>
          <a:prstGeom prst="rect">
            <a:avLst/>
          </a:prstGeom>
          <a:noFill/>
        </p:spPr>
        <p:txBody>
          <a:bodyPr wrap="none" rtlCol="0">
            <a:spAutoFit/>
          </a:bodyPr>
          <a:lstStyle/>
          <a:p>
            <a:r>
              <a:rPr lang="hu-HU" b="1" i="1" dirty="0" smtClean="0">
                <a:solidFill>
                  <a:srgbClr val="00FFFF"/>
                </a:solidFill>
              </a:rPr>
              <a:t>Családi ház</a:t>
            </a:r>
            <a:endParaRPr lang="hu-HU" b="1" i="1" dirty="0">
              <a:solidFill>
                <a:srgbClr val="00FFFF"/>
              </a:solidFill>
            </a:endParaRPr>
          </a:p>
        </p:txBody>
      </p:sp>
    </p:spTree>
    <p:extLst>
      <p:ext uri="{BB962C8B-B14F-4D97-AF65-F5344CB8AC3E}">
        <p14:creationId xmlns:p14="http://schemas.microsoft.com/office/powerpoint/2010/main" val="42856412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Cím 1"/>
          <p:cNvSpPr>
            <a:spLocks noGrp="1"/>
          </p:cNvSpPr>
          <p:nvPr>
            <p:ph type="title"/>
          </p:nvPr>
        </p:nvSpPr>
        <p:spPr/>
        <p:txBody>
          <a:bodyPr/>
          <a:lstStyle/>
          <a:p>
            <a:r>
              <a:rPr lang="hu-HU" b="1" i="1" dirty="0" smtClean="0">
                <a:solidFill>
                  <a:srgbClr val="FFFF00"/>
                </a:solidFill>
              </a:rPr>
              <a:t>3D nyomtatás az ergonómiában</a:t>
            </a:r>
            <a:endParaRPr lang="hu-HU" b="1" i="1" dirty="0">
              <a:solidFill>
                <a:srgbClr val="FFFF00"/>
              </a:solidFill>
            </a:endParaRPr>
          </a:p>
        </p:txBody>
      </p:sp>
      <p:sp>
        <p:nvSpPr>
          <p:cNvPr id="3" name="Tartalom helye 2"/>
          <p:cNvSpPr>
            <a:spLocks noGrp="1"/>
          </p:cNvSpPr>
          <p:nvPr>
            <p:ph idx="1"/>
          </p:nvPr>
        </p:nvSpPr>
        <p:spPr/>
        <p:txBody>
          <a:bodyPr>
            <a:normAutofit/>
          </a:bodyPr>
          <a:lstStyle/>
          <a:p>
            <a:pPr>
              <a:buFont typeface="Wingdings" panose="05000000000000000000" pitchFamily="2" charset="2"/>
              <a:buChar char="q"/>
            </a:pPr>
            <a:r>
              <a:rPr lang="hu-HU" sz="2800" b="1" dirty="0">
                <a:solidFill>
                  <a:srgbClr val="FFFF00"/>
                </a:solidFill>
              </a:rPr>
              <a:t>A különböző termékek, eszközök ergonómiai vizsgálata a használat során esetlegesen előforduló felhasználói sérülések elkerülés, valamint a hatékonyság, a produktivitás optimalizálása </a:t>
            </a:r>
            <a:r>
              <a:rPr lang="hu-HU" sz="2800" b="1" dirty="0" smtClean="0">
                <a:solidFill>
                  <a:srgbClr val="FFFF00"/>
                </a:solidFill>
              </a:rPr>
              <a:t>szempontjából hasznos.</a:t>
            </a:r>
          </a:p>
          <a:p>
            <a:pPr>
              <a:buFont typeface="Wingdings" panose="05000000000000000000" pitchFamily="2" charset="2"/>
              <a:buChar char="q"/>
            </a:pPr>
            <a:r>
              <a:rPr lang="hu-HU" sz="2800" b="1" dirty="0" smtClean="0">
                <a:solidFill>
                  <a:srgbClr val="FFFF00"/>
                </a:solidFill>
              </a:rPr>
              <a:t>I</a:t>
            </a:r>
            <a:r>
              <a:rPr lang="hu-HU" sz="2800" b="1" dirty="0">
                <a:solidFill>
                  <a:srgbClr val="FFFF00"/>
                </a:solidFill>
              </a:rPr>
              <a:t>l</a:t>
            </a:r>
            <a:r>
              <a:rPr lang="hu-HU" sz="2800" b="1" dirty="0" smtClean="0">
                <a:solidFill>
                  <a:srgbClr val="FFFF00"/>
                </a:solidFill>
              </a:rPr>
              <a:t>yen </a:t>
            </a:r>
            <a:r>
              <a:rPr lang="hu-HU" sz="2800" b="1" dirty="0">
                <a:solidFill>
                  <a:srgbClr val="FFFF00"/>
                </a:solidFill>
              </a:rPr>
              <a:t>ergonómiai tesztelésekre csak a termékről készült pontos modellek alkalmasak, mivel vissza kell adniuk a termék fizikai tulajdonságait, pontos dimenzióit és jellemzőit.</a:t>
            </a:r>
            <a:endParaRPr lang="hu-HU" sz="3000" b="1" dirty="0">
              <a:solidFill>
                <a:srgbClr val="FFFF00"/>
              </a:solidFill>
            </a:endParaRPr>
          </a:p>
        </p:txBody>
      </p:sp>
    </p:spTree>
    <p:extLst>
      <p:ext uri="{BB962C8B-B14F-4D97-AF65-F5344CB8AC3E}">
        <p14:creationId xmlns:p14="http://schemas.microsoft.com/office/powerpoint/2010/main" val="30157866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ím 1"/>
          <p:cNvSpPr>
            <a:spLocks noGrp="1"/>
          </p:cNvSpPr>
          <p:nvPr>
            <p:ph type="title"/>
          </p:nvPr>
        </p:nvSpPr>
        <p:spPr/>
        <p:txBody>
          <a:bodyPr>
            <a:normAutofit fontScale="90000"/>
          </a:bodyPr>
          <a:lstStyle/>
          <a:p>
            <a:r>
              <a:rPr lang="hu-HU" b="1" i="1" dirty="0" smtClean="0">
                <a:solidFill>
                  <a:srgbClr val="FF0000"/>
                </a:solidFill>
              </a:rPr>
              <a:t>3D nyomtatás a szerszámozásban és az autóiparban</a:t>
            </a:r>
            <a:endParaRPr lang="hu-HU" b="1" i="1" dirty="0">
              <a:solidFill>
                <a:srgbClr val="FF0000"/>
              </a:solidFill>
            </a:endParaRPr>
          </a:p>
        </p:txBody>
      </p:sp>
      <p:sp>
        <p:nvSpPr>
          <p:cNvPr id="3" name="Tartalom helye 2"/>
          <p:cNvSpPr>
            <a:spLocks noGrp="1"/>
          </p:cNvSpPr>
          <p:nvPr>
            <p:ph idx="1"/>
          </p:nvPr>
        </p:nvSpPr>
        <p:spPr>
          <a:xfrm>
            <a:off x="457200" y="1700808"/>
            <a:ext cx="8229600" cy="4896544"/>
          </a:xfrm>
        </p:spPr>
        <p:txBody>
          <a:bodyPr>
            <a:normAutofit/>
          </a:bodyPr>
          <a:lstStyle/>
          <a:p>
            <a:pPr>
              <a:buFont typeface="Wingdings" panose="05000000000000000000" pitchFamily="2" charset="2"/>
              <a:buChar char="q"/>
            </a:pPr>
            <a:r>
              <a:rPr lang="hu-HU" sz="2600" b="1" dirty="0" smtClean="0">
                <a:solidFill>
                  <a:srgbClr val="FF0000"/>
                </a:solidFill>
              </a:rPr>
              <a:t>A 3D nyomtatásnak köszönhetően a szerszámozáshoz és az autóiparhoz is gyárthatnak alkatrészeket.</a:t>
            </a:r>
            <a:r>
              <a:rPr lang="hu-HU" sz="2600" b="1" dirty="0">
                <a:solidFill>
                  <a:srgbClr val="FF0000"/>
                </a:solidFill>
              </a:rPr>
              <a:t> Valamennyi gyártási folyamathoz szükségesek gyártási, szerelési sablonok, egyéb segédeszközök, melyek szerepe, hogy a gyártás során helyükön tartsanak bizonyos alkatrészeket, </a:t>
            </a:r>
            <a:r>
              <a:rPr lang="hu-HU" sz="2600" b="1" dirty="0" smtClean="0">
                <a:solidFill>
                  <a:srgbClr val="FF0000"/>
                </a:solidFill>
              </a:rPr>
              <a:t>összeállításokat</a:t>
            </a:r>
            <a:r>
              <a:rPr lang="hu-HU" sz="2600" b="1" dirty="0">
                <a:solidFill>
                  <a:srgbClr val="FF0000"/>
                </a:solidFill>
              </a:rPr>
              <a:t>, vagy épp az illesztésüket segítsék.</a:t>
            </a:r>
            <a:endParaRPr lang="hu-HU" sz="2600" b="1" dirty="0">
              <a:solidFill>
                <a:srgbClr val="FF0000"/>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092" y="4564254"/>
            <a:ext cx="2638788" cy="1979091"/>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307" y="4454391"/>
            <a:ext cx="3600400" cy="2198816"/>
          </a:xfrm>
          <a:prstGeom prst="rect">
            <a:avLst/>
          </a:prstGeom>
        </p:spPr>
      </p:pic>
      <p:sp>
        <p:nvSpPr>
          <p:cNvPr id="7" name="Szövegdoboz 6"/>
          <p:cNvSpPr txBox="1"/>
          <p:nvPr/>
        </p:nvSpPr>
        <p:spPr>
          <a:xfrm>
            <a:off x="971600" y="6070243"/>
            <a:ext cx="1277273" cy="369332"/>
          </a:xfrm>
          <a:prstGeom prst="rect">
            <a:avLst/>
          </a:prstGeom>
          <a:noFill/>
        </p:spPr>
        <p:txBody>
          <a:bodyPr wrap="none" rtlCol="0">
            <a:spAutoFit/>
          </a:bodyPr>
          <a:lstStyle/>
          <a:p>
            <a:r>
              <a:rPr lang="hu-HU" b="1" i="1" dirty="0" smtClean="0">
                <a:solidFill>
                  <a:schemeClr val="bg1"/>
                </a:solidFill>
              </a:rPr>
              <a:t>Alkatrészek</a:t>
            </a:r>
            <a:endParaRPr lang="hu-HU" b="1" i="1" dirty="0">
              <a:solidFill>
                <a:schemeClr val="bg1"/>
              </a:solidFill>
            </a:endParaRPr>
          </a:p>
        </p:txBody>
      </p:sp>
      <p:sp>
        <p:nvSpPr>
          <p:cNvPr id="8" name="Szövegdoboz 7"/>
          <p:cNvSpPr txBox="1"/>
          <p:nvPr/>
        </p:nvSpPr>
        <p:spPr>
          <a:xfrm>
            <a:off x="6815267" y="6070243"/>
            <a:ext cx="1466171" cy="369332"/>
          </a:xfrm>
          <a:prstGeom prst="rect">
            <a:avLst/>
          </a:prstGeom>
          <a:noFill/>
        </p:spPr>
        <p:txBody>
          <a:bodyPr wrap="none" rtlCol="0">
            <a:spAutoFit/>
          </a:bodyPr>
          <a:lstStyle/>
          <a:p>
            <a:r>
              <a:rPr lang="hu-HU" b="1" i="1" dirty="0" err="1"/>
              <a:t>Strati</a:t>
            </a:r>
            <a:r>
              <a:rPr lang="hu-HU" b="1" i="1" dirty="0"/>
              <a:t> kisautó</a:t>
            </a:r>
            <a:endParaRPr lang="hu-HU" b="1" i="1" dirty="0"/>
          </a:p>
        </p:txBody>
      </p:sp>
    </p:spTree>
    <p:extLst>
      <p:ext uri="{BB962C8B-B14F-4D97-AF65-F5344CB8AC3E}">
        <p14:creationId xmlns:p14="http://schemas.microsoft.com/office/powerpoint/2010/main" val="12486490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Cím 1"/>
          <p:cNvSpPr>
            <a:spLocks noGrp="1"/>
          </p:cNvSpPr>
          <p:nvPr>
            <p:ph type="title"/>
          </p:nvPr>
        </p:nvSpPr>
        <p:spPr/>
        <p:txBody>
          <a:bodyPr/>
          <a:lstStyle/>
          <a:p>
            <a:r>
              <a:rPr lang="hu-HU" b="1" i="1" dirty="0" smtClean="0">
                <a:solidFill>
                  <a:srgbClr val="FFFF00"/>
                </a:solidFill>
              </a:rPr>
              <a:t>3D nyomtatás az </a:t>
            </a:r>
            <a:r>
              <a:rPr lang="hu-HU" b="1" i="1" dirty="0" err="1" smtClean="0">
                <a:solidFill>
                  <a:srgbClr val="FFFF00"/>
                </a:solidFill>
              </a:rPr>
              <a:t>öntészetben</a:t>
            </a:r>
            <a:endParaRPr lang="hu-HU" b="1" i="1" dirty="0">
              <a:solidFill>
                <a:srgbClr val="FFFF00"/>
              </a:solidFill>
            </a:endParaRPr>
          </a:p>
        </p:txBody>
      </p:sp>
      <p:sp>
        <p:nvSpPr>
          <p:cNvPr id="3" name="Tartalom helye 2"/>
          <p:cNvSpPr>
            <a:spLocks noGrp="1"/>
          </p:cNvSpPr>
          <p:nvPr>
            <p:ph idx="1"/>
          </p:nvPr>
        </p:nvSpPr>
        <p:spPr/>
        <p:txBody>
          <a:bodyPr>
            <a:normAutofit/>
          </a:bodyPr>
          <a:lstStyle/>
          <a:p>
            <a:pPr>
              <a:buFont typeface="Wingdings" panose="05000000000000000000" pitchFamily="2" charset="2"/>
              <a:buChar char="q"/>
            </a:pPr>
            <a:r>
              <a:rPr lang="hu-HU" sz="2600" b="1" dirty="0">
                <a:solidFill>
                  <a:srgbClr val="FFFF00"/>
                </a:solidFill>
              </a:rPr>
              <a:t>A homokformázás olyan </a:t>
            </a:r>
            <a:r>
              <a:rPr lang="hu-HU" sz="2600" b="1" dirty="0" err="1">
                <a:solidFill>
                  <a:srgbClr val="FFFF00"/>
                </a:solidFill>
              </a:rPr>
              <a:t>öntészeti</a:t>
            </a:r>
            <a:r>
              <a:rPr lang="hu-HU" sz="2600" b="1" dirty="0">
                <a:solidFill>
                  <a:srgbClr val="FFFF00"/>
                </a:solidFill>
              </a:rPr>
              <a:t> eljárás, ahol egy </a:t>
            </a:r>
            <a:r>
              <a:rPr lang="hu-HU" sz="2600" b="1" dirty="0" err="1">
                <a:solidFill>
                  <a:srgbClr val="FFFF00"/>
                </a:solidFill>
              </a:rPr>
              <a:t>öntészeti</a:t>
            </a:r>
            <a:r>
              <a:rPr lang="hu-HU" sz="2600" b="1" dirty="0">
                <a:solidFill>
                  <a:srgbClr val="FFFF00"/>
                </a:solidFill>
              </a:rPr>
              <a:t> mintaként szolgáló alkatrész, test agyagkötésű homokba történő préselésével kapunk öntőformát, mely forma azután olvasztott fémmel önthető ki. Ez az eljárás jellemzően jól működik kis darabszámú öntési folyamatoknál, illetve automatizált változatai nagyobb darabszámok elkészítésére is alkalmasak.</a:t>
            </a:r>
            <a:endParaRPr lang="hu-HU" sz="2600" b="1" dirty="0">
              <a:solidFill>
                <a:srgbClr val="FFFF00"/>
              </a:solidFill>
            </a:endParaRPr>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603" y="4555509"/>
            <a:ext cx="2987824" cy="2077225"/>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4473841"/>
            <a:ext cx="3054688" cy="2161597"/>
          </a:xfrm>
          <a:prstGeom prst="rect">
            <a:avLst/>
          </a:prstGeom>
        </p:spPr>
      </p:pic>
      <p:sp>
        <p:nvSpPr>
          <p:cNvPr id="7" name="Szövegdoboz 6"/>
          <p:cNvSpPr txBox="1"/>
          <p:nvPr/>
        </p:nvSpPr>
        <p:spPr>
          <a:xfrm>
            <a:off x="6372200" y="6196662"/>
            <a:ext cx="1350241" cy="369332"/>
          </a:xfrm>
          <a:prstGeom prst="rect">
            <a:avLst/>
          </a:prstGeom>
          <a:noFill/>
        </p:spPr>
        <p:txBody>
          <a:bodyPr wrap="none" rtlCol="0">
            <a:spAutoFit/>
          </a:bodyPr>
          <a:lstStyle/>
          <a:p>
            <a:r>
              <a:rPr lang="hu-HU" b="1" i="1" dirty="0" smtClean="0">
                <a:solidFill>
                  <a:srgbClr val="FFFF00"/>
                </a:solidFill>
              </a:rPr>
              <a:t>Öntőformák</a:t>
            </a:r>
            <a:endParaRPr lang="hu-HU" b="1" i="1" dirty="0">
              <a:solidFill>
                <a:srgbClr val="FFFF00"/>
              </a:solidFill>
            </a:endParaRPr>
          </a:p>
        </p:txBody>
      </p:sp>
      <p:sp>
        <p:nvSpPr>
          <p:cNvPr id="8" name="Szövegdoboz 7"/>
          <p:cNvSpPr txBox="1"/>
          <p:nvPr/>
        </p:nvSpPr>
        <p:spPr>
          <a:xfrm>
            <a:off x="1115616" y="4699666"/>
            <a:ext cx="2278894" cy="369332"/>
          </a:xfrm>
          <a:prstGeom prst="rect">
            <a:avLst/>
          </a:prstGeom>
          <a:noFill/>
        </p:spPr>
        <p:txBody>
          <a:bodyPr wrap="none" rtlCol="0">
            <a:spAutoFit/>
          </a:bodyPr>
          <a:lstStyle/>
          <a:p>
            <a:r>
              <a:rPr lang="hu-HU" b="1" i="1" dirty="0" smtClean="0">
                <a:solidFill>
                  <a:srgbClr val="FFFF00"/>
                </a:solidFill>
              </a:rPr>
              <a:t>Alumínium prototípus</a:t>
            </a:r>
            <a:endParaRPr lang="hu-HU" b="1" i="1" dirty="0">
              <a:solidFill>
                <a:srgbClr val="FFFF00"/>
              </a:solidFill>
            </a:endParaRPr>
          </a:p>
        </p:txBody>
      </p:sp>
    </p:spTree>
    <p:extLst>
      <p:ext uri="{BB962C8B-B14F-4D97-AF65-F5344CB8AC3E}">
        <p14:creationId xmlns:p14="http://schemas.microsoft.com/office/powerpoint/2010/main" val="332149095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ép 9"/>
          <p:cNvPicPr>
            <a:picLocks noChangeAspect="1"/>
          </p:cNvPicPr>
          <p:nvPr/>
        </p:nvPicPr>
        <p:blipFill rotWithShape="1">
          <a:blip r:embed="rId2" cstate="print">
            <a:extLst>
              <a:ext uri="{28A0092B-C50C-407E-A947-70E740481C1C}">
                <a14:useLocalDpi xmlns:a14="http://schemas.microsoft.com/office/drawing/2010/main" val="0"/>
              </a:ext>
            </a:extLst>
          </a:blip>
          <a:srcRect b="7175"/>
          <a:stretch/>
        </p:blipFill>
        <p:spPr>
          <a:xfrm>
            <a:off x="0" y="0"/>
            <a:ext cx="9143999" cy="6858000"/>
          </a:xfrm>
          <a:prstGeom prst="rect">
            <a:avLst/>
          </a:prstGeom>
        </p:spPr>
      </p:pic>
      <p:sp>
        <p:nvSpPr>
          <p:cNvPr id="2" name="Cím 1"/>
          <p:cNvSpPr>
            <a:spLocks noGrp="1"/>
          </p:cNvSpPr>
          <p:nvPr>
            <p:ph type="title"/>
          </p:nvPr>
        </p:nvSpPr>
        <p:spPr/>
        <p:txBody>
          <a:bodyPr/>
          <a:lstStyle/>
          <a:p>
            <a:r>
              <a:rPr lang="hu-HU" b="1" i="1" dirty="0" smtClean="0">
                <a:solidFill>
                  <a:srgbClr val="FF0000"/>
                </a:solidFill>
              </a:rPr>
              <a:t>3D nyomtatás a művészetekben</a:t>
            </a:r>
            <a:endParaRPr lang="hu-HU" b="1" i="1" dirty="0">
              <a:solidFill>
                <a:srgbClr val="FF0000"/>
              </a:solidFill>
            </a:endParaRPr>
          </a:p>
        </p:txBody>
      </p:sp>
      <p:sp>
        <p:nvSpPr>
          <p:cNvPr id="3" name="Tartalom helye 2"/>
          <p:cNvSpPr>
            <a:spLocks noGrp="1"/>
          </p:cNvSpPr>
          <p:nvPr>
            <p:ph idx="1"/>
          </p:nvPr>
        </p:nvSpPr>
        <p:spPr>
          <a:xfrm>
            <a:off x="457200" y="1600200"/>
            <a:ext cx="8229600" cy="4637112"/>
          </a:xfrm>
        </p:spPr>
        <p:txBody>
          <a:bodyPr>
            <a:normAutofit/>
          </a:bodyPr>
          <a:lstStyle/>
          <a:p>
            <a:pPr>
              <a:buFont typeface="Wingdings" panose="05000000000000000000" pitchFamily="2" charset="2"/>
              <a:buChar char="q"/>
            </a:pPr>
            <a:r>
              <a:rPr lang="hu-HU" sz="2600" b="1" dirty="0" smtClean="0">
                <a:solidFill>
                  <a:srgbClr val="FF0000"/>
                </a:solidFill>
              </a:rPr>
              <a:t>Szobrászatban: Megrongálódott szobrok megmentésére használják.</a:t>
            </a:r>
          </a:p>
          <a:p>
            <a:pPr>
              <a:buFont typeface="Wingdings" panose="05000000000000000000" pitchFamily="2" charset="2"/>
              <a:buChar char="q"/>
            </a:pPr>
            <a:r>
              <a:rPr lang="hu-HU" sz="2600" b="1" dirty="0" smtClean="0">
                <a:solidFill>
                  <a:srgbClr val="FF0000"/>
                </a:solidFill>
              </a:rPr>
              <a:t>Zenében: A hangszereket készítenek, melyeken zenélni is lehet.</a:t>
            </a:r>
          </a:p>
          <a:p>
            <a:pPr>
              <a:buFont typeface="Wingdings" panose="05000000000000000000" pitchFamily="2" charset="2"/>
              <a:buChar char="q"/>
            </a:pPr>
            <a:r>
              <a:rPr lang="hu-HU" sz="2600" b="1" dirty="0" smtClean="0">
                <a:solidFill>
                  <a:srgbClr val="FF0000"/>
                </a:solidFill>
              </a:rPr>
              <a:t>Színházban: Kellékeket készítenek.</a:t>
            </a:r>
          </a:p>
          <a:p>
            <a:pPr marL="0" indent="0">
              <a:buNone/>
            </a:pPr>
            <a:endParaRPr lang="hu-HU" sz="3000" dirty="0" smtClean="0"/>
          </a:p>
          <a:p>
            <a:pPr>
              <a:buFont typeface="Wingdings" panose="05000000000000000000" pitchFamily="2" charset="2"/>
              <a:buChar char="q"/>
            </a:pPr>
            <a:endParaRPr lang="hu-HU" sz="3000" dirty="0" smtClean="0"/>
          </a:p>
          <a:p>
            <a:pPr>
              <a:buFont typeface="Wingdings" panose="05000000000000000000" pitchFamily="2" charset="2"/>
              <a:buChar char="q"/>
            </a:pPr>
            <a:endParaRPr lang="hu-HU" sz="3000" dirty="0"/>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973249"/>
            <a:ext cx="1728192" cy="2598786"/>
          </a:xfrm>
          <a:prstGeom prst="rect">
            <a:avLst/>
          </a:prstGeom>
        </p:spPr>
      </p:pic>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4274033"/>
            <a:ext cx="2664296" cy="2060848"/>
          </a:xfrm>
          <a:prstGeom prst="rect">
            <a:avLst/>
          </a:prstGeom>
        </p:spPr>
      </p:pic>
      <p:pic>
        <p:nvPicPr>
          <p:cNvPr id="9" name="Kép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4005064"/>
            <a:ext cx="2088232" cy="2598785"/>
          </a:xfrm>
          <a:prstGeom prst="rect">
            <a:avLst/>
          </a:prstGeom>
        </p:spPr>
      </p:pic>
      <p:sp>
        <p:nvSpPr>
          <p:cNvPr id="11" name="Szövegdoboz 10"/>
          <p:cNvSpPr txBox="1"/>
          <p:nvPr/>
        </p:nvSpPr>
        <p:spPr>
          <a:xfrm>
            <a:off x="781939" y="3998489"/>
            <a:ext cx="1243417" cy="369332"/>
          </a:xfrm>
          <a:prstGeom prst="rect">
            <a:avLst/>
          </a:prstGeom>
          <a:noFill/>
        </p:spPr>
        <p:txBody>
          <a:bodyPr wrap="none" rtlCol="0">
            <a:spAutoFit/>
          </a:bodyPr>
          <a:lstStyle/>
          <a:p>
            <a:r>
              <a:rPr lang="hu-HU" b="1" i="1" dirty="0" smtClean="0"/>
              <a:t>Mellszobor</a:t>
            </a:r>
            <a:endParaRPr lang="hu-HU" b="1" i="1" dirty="0"/>
          </a:p>
        </p:txBody>
      </p:sp>
      <p:sp>
        <p:nvSpPr>
          <p:cNvPr id="12" name="Szövegdoboz 11"/>
          <p:cNvSpPr txBox="1"/>
          <p:nvPr/>
        </p:nvSpPr>
        <p:spPr>
          <a:xfrm>
            <a:off x="3275856" y="4289965"/>
            <a:ext cx="923651" cy="369332"/>
          </a:xfrm>
          <a:prstGeom prst="rect">
            <a:avLst/>
          </a:prstGeom>
          <a:noFill/>
        </p:spPr>
        <p:txBody>
          <a:bodyPr wrap="none" rtlCol="0">
            <a:spAutoFit/>
          </a:bodyPr>
          <a:lstStyle/>
          <a:p>
            <a:r>
              <a:rPr lang="hu-HU" b="1" i="1" dirty="0" smtClean="0"/>
              <a:t>Hegedű</a:t>
            </a:r>
            <a:endParaRPr lang="hu-HU" b="1" i="1" dirty="0"/>
          </a:p>
        </p:txBody>
      </p:sp>
      <p:sp>
        <p:nvSpPr>
          <p:cNvPr id="13" name="Szövegdoboz 12"/>
          <p:cNvSpPr txBox="1"/>
          <p:nvPr/>
        </p:nvSpPr>
        <p:spPr>
          <a:xfrm>
            <a:off x="6300192" y="6150215"/>
            <a:ext cx="817788" cy="369332"/>
          </a:xfrm>
          <a:prstGeom prst="rect">
            <a:avLst/>
          </a:prstGeom>
          <a:noFill/>
        </p:spPr>
        <p:txBody>
          <a:bodyPr wrap="none" rtlCol="0">
            <a:spAutoFit/>
          </a:bodyPr>
          <a:lstStyle/>
          <a:p>
            <a:r>
              <a:rPr lang="hu-HU" b="1" i="1" dirty="0" smtClean="0"/>
              <a:t>Díszlet</a:t>
            </a:r>
            <a:endParaRPr lang="hu-HU" b="1" i="1" dirty="0"/>
          </a:p>
        </p:txBody>
      </p:sp>
    </p:spTree>
    <p:extLst>
      <p:ext uri="{BB962C8B-B14F-4D97-AF65-F5344CB8AC3E}">
        <p14:creationId xmlns:p14="http://schemas.microsoft.com/office/powerpoint/2010/main" val="15142668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1000" fill="hold"/>
                                        <p:tgtEl>
                                          <p:spTgt spid="9"/>
                                        </p:tgtEl>
                                        <p:attrNameLst>
                                          <p:attrName>ppt_w</p:attrName>
                                        </p:attrNameLst>
                                      </p:cBhvr>
                                      <p:tavLst>
                                        <p:tav tm="0">
                                          <p:val>
                                            <p:fltVal val="0"/>
                                          </p:val>
                                        </p:tav>
                                        <p:tav tm="100000">
                                          <p:val>
                                            <p:strVal val="#ppt_w"/>
                                          </p:val>
                                        </p:tav>
                                      </p:tavLst>
                                    </p:anim>
                                    <p:anim calcmode="lin" valueType="num">
                                      <p:cBhvr>
                                        <p:cTn id="72" dur="1000" fill="hold"/>
                                        <p:tgtEl>
                                          <p:spTgt spid="9"/>
                                        </p:tgtEl>
                                        <p:attrNameLst>
                                          <p:attrName>ppt_h</p:attrName>
                                        </p:attrNameLst>
                                      </p:cBhvr>
                                      <p:tavLst>
                                        <p:tav tm="0">
                                          <p:val>
                                            <p:fltVal val="0"/>
                                          </p:val>
                                        </p:tav>
                                        <p:tav tm="100000">
                                          <p:val>
                                            <p:strVal val="#ppt_h"/>
                                          </p:val>
                                        </p:tav>
                                      </p:tavLst>
                                    </p:anim>
                                    <p:anim calcmode="lin" valueType="num">
                                      <p:cBhvr>
                                        <p:cTn id="73" dur="1000" fill="hold"/>
                                        <p:tgtEl>
                                          <p:spTgt spid="9"/>
                                        </p:tgtEl>
                                        <p:attrNameLst>
                                          <p:attrName>style.rotation</p:attrName>
                                        </p:attrNameLst>
                                      </p:cBhvr>
                                      <p:tavLst>
                                        <p:tav tm="0">
                                          <p:val>
                                            <p:fltVal val="90"/>
                                          </p:val>
                                        </p:tav>
                                        <p:tav tm="100000">
                                          <p:val>
                                            <p:fltVal val="0"/>
                                          </p:val>
                                        </p:tav>
                                      </p:tavLst>
                                    </p:anim>
                                    <p:animEffect transition="in" filter="fade">
                                      <p:cBhvr>
                                        <p:cTn id="74" dur="10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1000" fill="hold"/>
                                        <p:tgtEl>
                                          <p:spTgt spid="13"/>
                                        </p:tgtEl>
                                        <p:attrNameLst>
                                          <p:attrName>ppt_w</p:attrName>
                                        </p:attrNameLst>
                                      </p:cBhvr>
                                      <p:tavLst>
                                        <p:tav tm="0">
                                          <p:val>
                                            <p:fltVal val="0"/>
                                          </p:val>
                                        </p:tav>
                                        <p:tav tm="100000">
                                          <p:val>
                                            <p:strVal val="#ppt_w"/>
                                          </p:val>
                                        </p:tav>
                                      </p:tavLst>
                                    </p:anim>
                                    <p:anim calcmode="lin" valueType="num">
                                      <p:cBhvr>
                                        <p:cTn id="80" dur="1000" fill="hold"/>
                                        <p:tgtEl>
                                          <p:spTgt spid="13"/>
                                        </p:tgtEl>
                                        <p:attrNameLst>
                                          <p:attrName>ppt_h</p:attrName>
                                        </p:attrNameLst>
                                      </p:cBhvr>
                                      <p:tavLst>
                                        <p:tav tm="0">
                                          <p:val>
                                            <p:fltVal val="0"/>
                                          </p:val>
                                        </p:tav>
                                        <p:tav tm="100000">
                                          <p:val>
                                            <p:strVal val="#ppt_h"/>
                                          </p:val>
                                        </p:tav>
                                      </p:tavLst>
                                    </p:anim>
                                    <p:anim calcmode="lin" valueType="num">
                                      <p:cBhvr>
                                        <p:cTn id="81" dur="1000" fill="hold"/>
                                        <p:tgtEl>
                                          <p:spTgt spid="13"/>
                                        </p:tgtEl>
                                        <p:attrNameLst>
                                          <p:attrName>style.rotation</p:attrName>
                                        </p:attrNameLst>
                                      </p:cBhvr>
                                      <p:tavLst>
                                        <p:tav tm="0">
                                          <p:val>
                                            <p:fltVal val="90"/>
                                          </p:val>
                                        </p:tav>
                                        <p:tav tm="100000">
                                          <p:val>
                                            <p:fltVal val="0"/>
                                          </p:val>
                                        </p:tav>
                                      </p:tavLst>
                                    </p:anim>
                                    <p:animEffect transition="in" filter="fade">
                                      <p:cBhvr>
                                        <p:cTn id="8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384</Words>
  <Application>Microsoft Office PowerPoint</Application>
  <PresentationFormat>Diavetítés a képernyőre (4:3 oldalarány)</PresentationFormat>
  <Paragraphs>58</Paragraphs>
  <Slides>11</Slides>
  <Notes>0</Notes>
  <HiddenSlides>0</HiddenSlides>
  <MMClips>0</MMClips>
  <ScaleCrop>false</ScaleCrop>
  <HeadingPairs>
    <vt:vector size="4" baseType="variant">
      <vt:variant>
        <vt:lpstr>Téma</vt:lpstr>
      </vt:variant>
      <vt:variant>
        <vt:i4>1</vt:i4>
      </vt:variant>
      <vt:variant>
        <vt:lpstr>Diacímek</vt:lpstr>
      </vt:variant>
      <vt:variant>
        <vt:i4>11</vt:i4>
      </vt:variant>
    </vt:vector>
  </HeadingPairs>
  <TitlesOfParts>
    <vt:vector size="12" baseType="lpstr">
      <vt:lpstr>Office-téma</vt:lpstr>
      <vt:lpstr>A 3D nyomtatás felhasználási területei</vt:lpstr>
      <vt:lpstr>A 3D nyomtatás felhasználása</vt:lpstr>
      <vt:lpstr>3D nyomtatás az orvostudományban</vt:lpstr>
      <vt:lpstr>3D nyomtatás a marketingben</vt:lpstr>
      <vt:lpstr>3D nyomtatás az építészetben</vt:lpstr>
      <vt:lpstr>3D nyomtatás az ergonómiában</vt:lpstr>
      <vt:lpstr>3D nyomtatás a szerszámozásban és az autóiparban</vt:lpstr>
      <vt:lpstr>3D nyomtatás az öntészetben</vt:lpstr>
      <vt:lpstr>3D nyomtatás a művészetekben</vt:lpstr>
      <vt:lpstr>3D nyomtatás a divatban</vt:lpstr>
      <vt:lpstr>Források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3D nyomtatás felhasználási területei</dc:title>
  <dc:creator>Fanni</dc:creator>
  <cp:lastModifiedBy>Fanni</cp:lastModifiedBy>
  <cp:revision>18</cp:revision>
  <dcterms:created xsi:type="dcterms:W3CDTF">2016-10-16T16:27:14Z</dcterms:created>
  <dcterms:modified xsi:type="dcterms:W3CDTF">2016-10-16T19:24:53Z</dcterms:modified>
</cp:coreProperties>
</file>