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8" r:id="rId4"/>
    <p:sldId id="260" r:id="rId5"/>
    <p:sldId id="257" r:id="rId6"/>
    <p:sldId id="259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NAGYBÁNYA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2019.10.20.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24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smtClean="0"/>
          </a:p>
          <a:p>
            <a:pPr marL="0" indent="0">
              <a:buNone/>
            </a:pPr>
            <a:r>
              <a:rPr lang="hu-HU" smtClean="0"/>
              <a:t>  </a:t>
            </a:r>
            <a:r>
              <a:rPr lang="hu-HU" dirty="0" smtClean="0"/>
              <a:t>Bebarangoltuk </a:t>
            </a:r>
            <a:r>
              <a:rPr lang="hu-HU" dirty="0"/>
              <a:t>a történelmi belvárost. Sétánk során ellátogattunk a Szent István toronyhoz, a református templomhoz és a főtéren álló Erzsébet-házhoz, amely Nagybánya legrégebbi épülete. 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 smtClean="0"/>
              <a:t> A </a:t>
            </a:r>
            <a:r>
              <a:rPr lang="hu-HU" dirty="0"/>
              <a:t>XIX. század első éveiben épült Arany Sas Fogadónál ismét Petőfire és kedvesére emlékeztünk, akik egy keréktörés miatt nem jutottak el </a:t>
            </a:r>
            <a:r>
              <a:rPr lang="hu-HU" dirty="0" err="1"/>
              <a:t>Koltóra</a:t>
            </a:r>
            <a:r>
              <a:rPr lang="hu-HU" dirty="0"/>
              <a:t>, és mézesheteik alatt egy éjszakára ebben a fogadóban maradtak. 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188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>
                <a:solidFill>
                  <a:srgbClr val="000000"/>
                </a:solidFill>
                <a:cs typeface="Calibri"/>
              </a:rPr>
              <a:t>  Román neve: </a:t>
            </a:r>
            <a:r>
              <a:rPr lang="hu-HU" dirty="0" err="1">
                <a:solidFill>
                  <a:srgbClr val="000000"/>
                </a:solidFill>
                <a:cs typeface="Calibri"/>
              </a:rPr>
              <a:t>Baia</a:t>
            </a:r>
            <a:r>
              <a:rPr lang="hu-HU" dirty="0">
                <a:solidFill>
                  <a:srgbClr val="000000"/>
                </a:solidFill>
                <a:cs typeface="Calibri"/>
              </a:rPr>
              <a:t> </a:t>
            </a:r>
            <a:r>
              <a:rPr lang="hu-HU" dirty="0" err="1">
                <a:solidFill>
                  <a:srgbClr val="000000"/>
                </a:solidFill>
                <a:cs typeface="Calibri"/>
              </a:rPr>
              <a:t>Mare</a:t>
            </a:r>
            <a:r>
              <a:rPr lang="hu-HU" dirty="0" smtClean="0">
                <a:solidFill>
                  <a:srgbClr val="000000"/>
                </a:solidFill>
                <a:cs typeface="Calibri"/>
              </a:rPr>
              <a:t>.</a:t>
            </a:r>
          </a:p>
          <a:p>
            <a:pPr marL="0" indent="0">
              <a:buNone/>
            </a:pPr>
            <a:r>
              <a:rPr lang="hu-HU" dirty="0">
                <a:solidFill>
                  <a:srgbClr val="000000"/>
                </a:solidFill>
                <a:cs typeface="Calibri"/>
              </a:rPr>
              <a:t> </a:t>
            </a:r>
            <a:r>
              <a:rPr lang="hu-HU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hu-HU" dirty="0">
                <a:solidFill>
                  <a:srgbClr val="000000"/>
                </a:solidFill>
                <a:cs typeface="Calibri"/>
              </a:rPr>
              <a:t>Máramaros megye székhelye.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000000"/>
                </a:solidFill>
                <a:cs typeface="Calibri"/>
              </a:rPr>
              <a:t>  </a:t>
            </a:r>
            <a:r>
              <a:rPr lang="hu-HU" dirty="0">
                <a:solidFill>
                  <a:srgbClr val="000000"/>
                </a:solidFill>
                <a:cs typeface="Calibri"/>
              </a:rPr>
              <a:t>Megyei jogú város.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000000"/>
                </a:solidFill>
                <a:cs typeface="Calibri"/>
              </a:rPr>
              <a:t>  </a:t>
            </a:r>
            <a:r>
              <a:rPr lang="hu-HU" dirty="0">
                <a:solidFill>
                  <a:srgbClr val="000000"/>
                </a:solidFill>
                <a:cs typeface="Calibri"/>
              </a:rPr>
              <a:t>Nevét arany-és ezüstbányáiról kapta.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000000"/>
                </a:solidFill>
                <a:cs typeface="Calibri"/>
              </a:rPr>
              <a:t>    A </a:t>
            </a:r>
            <a:r>
              <a:rPr lang="hu-HU" dirty="0">
                <a:solidFill>
                  <a:srgbClr val="000000"/>
                </a:solidFill>
                <a:cs typeface="Calibri"/>
              </a:rPr>
              <a:t>nagybányai-medencében, az 1307m magas Rozsály-hegy lábánál, a </a:t>
            </a:r>
            <a:r>
              <a:rPr lang="hu-HU" dirty="0" smtClean="0">
                <a:solidFill>
                  <a:srgbClr val="000000"/>
                </a:solidFill>
                <a:cs typeface="Calibri"/>
              </a:rPr>
              <a:t>   </a:t>
            </a:r>
            <a:r>
              <a:rPr lang="hu-HU" dirty="0" err="1" smtClean="0">
                <a:solidFill>
                  <a:srgbClr val="000000"/>
                </a:solidFill>
                <a:cs typeface="Calibri"/>
              </a:rPr>
              <a:t>Zazar</a:t>
            </a:r>
            <a:r>
              <a:rPr lang="hu-HU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hu-HU" dirty="0">
                <a:solidFill>
                  <a:srgbClr val="000000"/>
                </a:solidFill>
                <a:cs typeface="Calibri"/>
              </a:rPr>
              <a:t>folyó partján fekszik. Északról a  Gutin-hegység határolja.</a:t>
            </a:r>
          </a:p>
          <a:p>
            <a:pPr marL="0" indent="0">
              <a:buNone/>
            </a:pPr>
            <a:r>
              <a:rPr lang="hu-HU" dirty="0" smtClean="0">
                <a:solidFill>
                  <a:srgbClr val="000000"/>
                </a:solidFill>
                <a:cs typeface="Calibri"/>
              </a:rPr>
              <a:t>   </a:t>
            </a:r>
            <a:r>
              <a:rPr lang="hu-HU" dirty="0" err="1">
                <a:solidFill>
                  <a:srgbClr val="000000"/>
                </a:solidFill>
                <a:cs typeface="Calibri"/>
              </a:rPr>
              <a:t>Közigazatási</a:t>
            </a:r>
            <a:r>
              <a:rPr lang="hu-HU" dirty="0">
                <a:solidFill>
                  <a:srgbClr val="000000"/>
                </a:solidFill>
                <a:cs typeface="Calibri"/>
              </a:rPr>
              <a:t> területe: 234,71 km2.</a:t>
            </a:r>
          </a:p>
          <a:p>
            <a:pPr marL="0" indent="0">
              <a:buNone/>
            </a:pPr>
            <a:r>
              <a:rPr lang="hu-HU" dirty="0" smtClean="0"/>
              <a:t>  Népessége: </a:t>
            </a:r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dirty="0"/>
              <a:t>2011-es népszámlálás szerint 123 738 lakosa volt. Az anyanyelvi megoszlás a következő: románok 97801 (79,0%), magyarok 12 606 (10,2%), cigányok 1767 (1,4%), németek 140, ukránok 126, egyéb 115.</a:t>
            </a:r>
          </a:p>
        </p:txBody>
      </p:sp>
    </p:spTree>
    <p:extLst>
      <p:ext uri="{BB962C8B-B14F-4D97-AF65-F5344CB8AC3E}">
        <p14:creationId xmlns:p14="http://schemas.microsoft.com/office/powerpoint/2010/main" val="29257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98" y="2016584"/>
            <a:ext cx="4902067" cy="3676550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24" y="2016584"/>
            <a:ext cx="4902066" cy="3676549"/>
          </a:xfrm>
        </p:spPr>
      </p:pic>
    </p:spTree>
    <p:extLst>
      <p:ext uri="{BB962C8B-B14F-4D97-AF65-F5344CB8AC3E}">
        <p14:creationId xmlns:p14="http://schemas.microsoft.com/office/powerpoint/2010/main" val="9991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2133600"/>
            <a:ext cx="2833687" cy="377825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40018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39" y="1543380"/>
            <a:ext cx="3553612" cy="4738150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64" y="1543380"/>
            <a:ext cx="3553612" cy="4738150"/>
          </a:xfrm>
        </p:spPr>
      </p:pic>
    </p:spTree>
    <p:extLst>
      <p:ext uri="{BB962C8B-B14F-4D97-AF65-F5344CB8AC3E}">
        <p14:creationId xmlns:p14="http://schemas.microsoft.com/office/powerpoint/2010/main" val="12638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26" y="1608150"/>
            <a:ext cx="3442916" cy="459055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4" y="2281471"/>
            <a:ext cx="4467709" cy="3350781"/>
          </a:xfrm>
        </p:spPr>
      </p:pic>
    </p:spTree>
    <p:extLst>
      <p:ext uri="{BB962C8B-B14F-4D97-AF65-F5344CB8AC3E}">
        <p14:creationId xmlns:p14="http://schemas.microsoft.com/office/powerpoint/2010/main" val="1951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13560"/>
            <a:ext cx="3569752" cy="475966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55" y="2130950"/>
            <a:ext cx="4828702" cy="3621526"/>
          </a:xfrm>
        </p:spPr>
      </p:pic>
    </p:spTree>
    <p:extLst>
      <p:ext uri="{BB962C8B-B14F-4D97-AF65-F5344CB8AC3E}">
        <p14:creationId xmlns:p14="http://schemas.microsoft.com/office/powerpoint/2010/main" val="11308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NAGYBÁNYA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1" y="1532778"/>
            <a:ext cx="3513855" cy="468514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25" y="1537634"/>
            <a:ext cx="3510213" cy="4680285"/>
          </a:xfrm>
        </p:spPr>
      </p:pic>
    </p:spTree>
    <p:extLst>
      <p:ext uri="{BB962C8B-B14F-4D97-AF65-F5344CB8AC3E}">
        <p14:creationId xmlns:p14="http://schemas.microsoft.com/office/powerpoint/2010/main" val="350968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</TotalTime>
  <Words>129</Words>
  <Application>Microsoft Office PowerPoint</Application>
  <PresentationFormat>Szélesvásznú</PresentationFormat>
  <Paragraphs>23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Szálak</vt:lpstr>
      <vt:lpstr>NAGYBÁNYA</vt:lpstr>
      <vt:lpstr>NAGYBÁNYA</vt:lpstr>
      <vt:lpstr>NAGYBÁNYA</vt:lpstr>
      <vt:lpstr>NAGYBÁNYA</vt:lpstr>
      <vt:lpstr>NAGYBÁNYA</vt:lpstr>
      <vt:lpstr>NAGYBÁNYA</vt:lpstr>
      <vt:lpstr>NAGYBÁNYA</vt:lpstr>
      <vt:lpstr>NAGYBÁNYA</vt:lpstr>
      <vt:lpstr>NAGYBÁNYA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NAGYBÁNYA</dc:title>
  <dc:creator>Gubiánné Varga Zsuzsanna</dc:creator>
  <cp:lastModifiedBy>Gubiánné Varga Zsuzsanna</cp:lastModifiedBy>
  <cp:revision>18</cp:revision>
  <dcterms:created xsi:type="dcterms:W3CDTF">2019-11-30T20:45:55Z</dcterms:created>
  <dcterms:modified xsi:type="dcterms:W3CDTF">2019-11-30T21:47:09Z</dcterms:modified>
</cp:coreProperties>
</file>