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7" r:id="rId5"/>
    <p:sldId id="275" r:id="rId6"/>
    <p:sldId id="268" r:id="rId7"/>
    <p:sldId id="269" r:id="rId8"/>
    <p:sldId id="270" r:id="rId9"/>
    <p:sldId id="271" r:id="rId10"/>
    <p:sldId id="272" r:id="rId11"/>
    <p:sldId id="273" r:id="rId12"/>
    <p:sldId id="27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854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4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10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00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030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26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95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005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269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993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78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71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0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02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89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2EAE2-32FE-4543-B98A-38EEC91E817F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3538C7-627D-4819-8C65-721EB4BD34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531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60900" y="685801"/>
            <a:ext cx="9612313" cy="1320800"/>
          </a:xfrm>
        </p:spPr>
        <p:txBody>
          <a:bodyPr>
            <a:noAutofit/>
          </a:bodyPr>
          <a:lstStyle/>
          <a:p>
            <a:pPr algn="ctr"/>
            <a:r>
              <a:rPr lang="hu-HU" sz="7200" b="1" i="1" dirty="0">
                <a:latin typeface="+mn-lt"/>
              </a:rPr>
              <a:t>TORDA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93899" y="2006601"/>
            <a:ext cx="8863013" cy="4486964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chemeClr val="tx1"/>
                </a:solidFill>
              </a:rPr>
              <a:t>  </a:t>
            </a:r>
          </a:p>
          <a:p>
            <a:endParaRPr lang="hu-HU" sz="2000" dirty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r>
              <a:rPr lang="hu-HU" sz="2000" dirty="0" smtClean="0">
                <a:solidFill>
                  <a:schemeClr val="tx1"/>
                </a:solidFill>
              </a:rPr>
              <a:t>  Határtalanul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  tanulmányi kirándulás    </a:t>
            </a:r>
          </a:p>
          <a:p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 Székesfehérvári Munkácsy Mihály Általános Iskola 7. </a:t>
            </a:r>
            <a:r>
              <a:rPr lang="hu-HU" sz="2000" smtClean="0">
                <a:solidFill>
                  <a:schemeClr val="tx1"/>
                </a:solidFill>
              </a:rPr>
              <a:t>évfolyam, 2019.10.21.</a:t>
            </a:r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053" y="2006601"/>
            <a:ext cx="1599405" cy="24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TORDA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04" y="2125662"/>
            <a:ext cx="4686034" cy="3514525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65" y="1555360"/>
            <a:ext cx="3491346" cy="4655128"/>
          </a:xfrm>
        </p:spPr>
      </p:pic>
    </p:spTree>
    <p:extLst>
      <p:ext uri="{BB962C8B-B14F-4D97-AF65-F5344CB8AC3E}">
        <p14:creationId xmlns:p14="http://schemas.microsoft.com/office/powerpoint/2010/main" val="23499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TORDA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85" y="1581832"/>
            <a:ext cx="3399906" cy="4533208"/>
          </a:xfrm>
        </p:spPr>
      </p:pic>
      <p:pic>
        <p:nvPicPr>
          <p:cNvPr id="10" name="Tartalom helye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22" y="1581832"/>
            <a:ext cx="3399906" cy="4533208"/>
          </a:xfrm>
        </p:spPr>
      </p:pic>
    </p:spTree>
    <p:extLst>
      <p:ext uri="{BB962C8B-B14F-4D97-AF65-F5344CB8AC3E}">
        <p14:creationId xmlns:p14="http://schemas.microsoft.com/office/powerpoint/2010/main" val="40638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TORDA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29" y="1654271"/>
            <a:ext cx="3428710" cy="4571615"/>
          </a:xfrm>
        </p:spPr>
      </p:pic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1654271"/>
            <a:ext cx="3428711" cy="4571615"/>
          </a:xfrm>
        </p:spPr>
      </p:pic>
    </p:spTree>
    <p:extLst>
      <p:ext uri="{BB962C8B-B14F-4D97-AF65-F5344CB8AC3E}">
        <p14:creationId xmlns:p14="http://schemas.microsoft.com/office/powerpoint/2010/main" val="40090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9444" y="495300"/>
            <a:ext cx="9448800" cy="1016000"/>
          </a:xfrm>
        </p:spPr>
        <p:txBody>
          <a:bodyPr>
            <a:noAutofit/>
          </a:bodyPr>
          <a:lstStyle/>
          <a:p>
            <a:pPr algn="ctr"/>
            <a:r>
              <a:rPr lang="hu-HU" sz="4800" b="1" i="1" dirty="0"/>
              <a:t>Elhelyezkedése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22500" y="1815548"/>
            <a:ext cx="7994946" cy="44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9302" y="624110"/>
            <a:ext cx="7379342" cy="1019495"/>
          </a:xfrm>
        </p:spPr>
        <p:txBody>
          <a:bodyPr>
            <a:noAutofit/>
          </a:bodyPr>
          <a:lstStyle/>
          <a:p>
            <a:pPr algn="ctr"/>
            <a:r>
              <a:rPr lang="hu-HU" sz="4800" dirty="0" smtClean="0"/>
              <a:t>               TORDA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7671" y="1905000"/>
            <a:ext cx="7732224" cy="40062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200" dirty="0" smtClean="0">
                <a:solidFill>
                  <a:schemeClr val="tx1"/>
                </a:solidFill>
              </a:rPr>
              <a:t>  Torda</a:t>
            </a:r>
            <a:r>
              <a:rPr lang="hu-HU" sz="2200" dirty="0">
                <a:solidFill>
                  <a:schemeClr val="tx1"/>
                </a:solidFill>
              </a:rPr>
              <a:t> </a:t>
            </a:r>
            <a:r>
              <a:rPr lang="hu-HU" sz="2200" dirty="0" smtClean="0">
                <a:solidFill>
                  <a:schemeClr val="tx1"/>
                </a:solidFill>
              </a:rPr>
              <a:t>város </a:t>
            </a:r>
            <a:r>
              <a:rPr lang="hu-HU" sz="2200" dirty="0">
                <a:solidFill>
                  <a:schemeClr val="tx1"/>
                </a:solidFill>
              </a:rPr>
              <a:t>az egykori Torda vármegye, majd Torda-Aranyos vármegye székhelye volt.</a:t>
            </a:r>
          </a:p>
          <a:p>
            <a:pPr marL="0" indent="0" algn="just">
              <a:buNone/>
            </a:pPr>
            <a:r>
              <a:rPr lang="hu-HU" sz="2200" dirty="0" smtClean="0">
                <a:solidFill>
                  <a:schemeClr val="tx1"/>
                </a:solidFill>
              </a:rPr>
              <a:t>  Kolozsvártól </a:t>
            </a:r>
            <a:r>
              <a:rPr lang="hu-HU" sz="2200" dirty="0">
                <a:solidFill>
                  <a:schemeClr val="tx1"/>
                </a:solidFill>
              </a:rPr>
              <a:t>32 km-re </a:t>
            </a:r>
            <a:r>
              <a:rPr lang="hu-HU" sz="2200" dirty="0" smtClean="0">
                <a:solidFill>
                  <a:schemeClr val="tx1"/>
                </a:solidFill>
              </a:rPr>
              <a:t>délkeletre, </a:t>
            </a:r>
            <a:r>
              <a:rPr lang="hu-HU" sz="2200" dirty="0">
                <a:solidFill>
                  <a:schemeClr val="tx1"/>
                </a:solidFill>
              </a:rPr>
              <a:t>a Rákos-patak és az Aranyos folyó összefolyásánál épült. </a:t>
            </a:r>
            <a:r>
              <a:rPr lang="hu-HU" sz="2200" dirty="0" err="1">
                <a:solidFill>
                  <a:schemeClr val="tx1"/>
                </a:solidFill>
              </a:rPr>
              <a:t>Szomszédai</a:t>
            </a:r>
            <a:r>
              <a:rPr lang="hu-HU" sz="2200" dirty="0">
                <a:solidFill>
                  <a:schemeClr val="tx1"/>
                </a:solidFill>
              </a:rPr>
              <a:t>: Szentmihály és </a:t>
            </a:r>
            <a:r>
              <a:rPr lang="hu-HU" sz="2200" dirty="0" err="1">
                <a:solidFill>
                  <a:schemeClr val="tx1"/>
                </a:solidFill>
              </a:rPr>
              <a:t>Aranyosgyéres</a:t>
            </a:r>
            <a:r>
              <a:rPr lang="hu-HU" sz="22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sz="2200" dirty="0" smtClean="0">
                <a:solidFill>
                  <a:schemeClr val="tx1"/>
                </a:solidFill>
              </a:rPr>
              <a:t> Neve az </a:t>
            </a:r>
            <a:r>
              <a:rPr lang="hu-HU" sz="2200" dirty="0">
                <a:solidFill>
                  <a:schemeClr val="tx1"/>
                </a:solidFill>
              </a:rPr>
              <a:t>ősi magyar </a:t>
            </a:r>
            <a:r>
              <a:rPr lang="hu-HU" sz="2200" dirty="0" err="1">
                <a:solidFill>
                  <a:schemeClr val="tx1"/>
                </a:solidFill>
              </a:rPr>
              <a:t>Turda</a:t>
            </a:r>
            <a:r>
              <a:rPr lang="hu-HU" sz="2200" dirty="0">
                <a:solidFill>
                  <a:schemeClr val="tx1"/>
                </a:solidFill>
              </a:rPr>
              <a:t> személynévből ered, az pedig a török </a:t>
            </a:r>
            <a:r>
              <a:rPr lang="hu-HU" sz="2200" dirty="0" err="1">
                <a:solidFill>
                  <a:schemeClr val="tx1"/>
                </a:solidFill>
              </a:rPr>
              <a:t>turdi</a:t>
            </a:r>
            <a:r>
              <a:rPr lang="hu-HU" sz="2200" dirty="0">
                <a:solidFill>
                  <a:schemeClr val="tx1"/>
                </a:solidFill>
              </a:rPr>
              <a:t> (= megmaradt) szóból</a:t>
            </a:r>
            <a:r>
              <a:rPr lang="hu-HU" sz="22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sz="2200" dirty="0">
                <a:solidFill>
                  <a:schemeClr val="tx1"/>
                </a:solidFill>
              </a:rPr>
              <a:t> </a:t>
            </a:r>
            <a:r>
              <a:rPr lang="hu-HU" sz="2200" dirty="0" smtClean="0">
                <a:solidFill>
                  <a:schemeClr val="tx1"/>
                </a:solidFill>
              </a:rPr>
              <a:t> </a:t>
            </a:r>
            <a:r>
              <a:rPr lang="hu-HU" sz="2200" dirty="0"/>
              <a:t>Lakossága: 47 744 </a:t>
            </a:r>
            <a:r>
              <a:rPr lang="hu-HU" sz="2200" dirty="0" smtClean="0"/>
              <a:t>fő; </a:t>
            </a:r>
            <a:r>
              <a:rPr lang="hu-HU" sz="2200" dirty="0"/>
              <a:t>ebből 36 785 román, 3905 magyar, </a:t>
            </a:r>
            <a:r>
              <a:rPr lang="fr-FR" sz="2200" dirty="0"/>
              <a:t>2603 cigány és 35 német</a:t>
            </a:r>
            <a:r>
              <a:rPr lang="hu-HU" sz="2200" dirty="0"/>
              <a:t>. </a:t>
            </a:r>
          </a:p>
          <a:p>
            <a:pPr marL="0" indent="0" algn="just">
              <a:buNone/>
            </a:pPr>
            <a:r>
              <a:rPr lang="hu-HU" sz="2800" dirty="0" smtClean="0"/>
              <a:t> </a:t>
            </a:r>
            <a:r>
              <a:rPr lang="hu-HU" sz="2200" dirty="0" smtClean="0"/>
              <a:t>Már </a:t>
            </a:r>
            <a:r>
              <a:rPr lang="hu-HU" sz="2200" dirty="0"/>
              <a:t>a rómaiak is </a:t>
            </a:r>
            <a:r>
              <a:rPr lang="hu-HU" sz="2200" dirty="0" err="1"/>
              <a:t>bányásztak</a:t>
            </a:r>
            <a:r>
              <a:rPr lang="hu-HU" sz="2200" dirty="0"/>
              <a:t> itt sót</a:t>
            </a:r>
            <a:r>
              <a:rPr lang="hu-HU" sz="2200" dirty="0" smtClean="0"/>
              <a:t>. Később </a:t>
            </a:r>
            <a:r>
              <a:rPr lang="hu-HU" sz="2200" dirty="0"/>
              <a:t>Torda lett az összes erdélyi sóbánya adminisztratív, irányító központja, melyet sókamarának, később sóhivatalnak neveztek.</a:t>
            </a:r>
          </a:p>
          <a:p>
            <a:pPr marL="0" indent="0" algn="just">
              <a:buNone/>
            </a:pP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5E29A5-8A8D-8F47-9FD1-C8A5E904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766" y="463827"/>
            <a:ext cx="8401878" cy="914400"/>
          </a:xfrm>
        </p:spPr>
        <p:txBody>
          <a:bodyPr>
            <a:normAutofit/>
          </a:bodyPr>
          <a:lstStyle/>
          <a:p>
            <a:pPr algn="ctr"/>
            <a:r>
              <a:rPr lang="hu-HU" sz="4800" dirty="0" smtClean="0"/>
              <a:t>TORDA</a:t>
            </a:r>
            <a:endParaRPr lang="hu-HU" sz="4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A05F35-14B2-B14F-A6FD-D8AE0FF2D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873" y="1496292"/>
            <a:ext cx="8525163" cy="53940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dirty="0" smtClean="0"/>
              <a:t>  A Sóvidék székhelyén </a:t>
            </a:r>
            <a:r>
              <a:rPr lang="hu-HU" dirty="0"/>
              <a:t>i</a:t>
            </a:r>
            <a:r>
              <a:rPr lang="hu-HU" dirty="0" smtClean="0"/>
              <a:t>smerkedtünk </a:t>
            </a:r>
            <a:r>
              <a:rPr lang="hu-HU" dirty="0"/>
              <a:t>a történelmi központtal. Itt </a:t>
            </a:r>
            <a:r>
              <a:rPr lang="hu-HU" dirty="0" smtClean="0"/>
              <a:t>iktatták</a:t>
            </a:r>
            <a:r>
              <a:rPr lang="hu-HU" dirty="0"/>
              <a:t> </a:t>
            </a:r>
            <a:r>
              <a:rPr lang="hu-HU" dirty="0" smtClean="0"/>
              <a:t>törvénybe- </a:t>
            </a:r>
            <a:r>
              <a:rPr lang="hu-HU" dirty="0"/>
              <a:t>Európában </a:t>
            </a:r>
            <a:r>
              <a:rPr lang="hu-HU" dirty="0" smtClean="0"/>
              <a:t>elsőként- a </a:t>
            </a:r>
            <a:r>
              <a:rPr lang="hu-HU" dirty="0"/>
              <a:t>szabad vallásgyakorlást. Az ó-tordai református lelkészi hivatal épületének </a:t>
            </a:r>
            <a:r>
              <a:rPr lang="hu-HU" dirty="0" smtClean="0"/>
              <a:t>falán, </a:t>
            </a:r>
            <a:r>
              <a:rPr lang="hu-HU" dirty="0"/>
              <a:t>a Petőfi-emléktáblán </a:t>
            </a:r>
            <a:r>
              <a:rPr lang="hu-HU" dirty="0" smtClean="0"/>
              <a:t>olvashattuk</a:t>
            </a:r>
            <a:r>
              <a:rPr lang="hu-HU" dirty="0"/>
              <a:t>, hogy itt szállt meg Petőfi Sándor, miközben Székelyföld felé tartott, hogy csatlakozzon Bem József seregéhez. Petőfi itt látta utoljára feleségét és kisfiát.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/>
              <a:t> </a:t>
            </a:r>
            <a:r>
              <a:rPr lang="hu-HU" dirty="0" smtClean="0"/>
              <a:t> Ezután </a:t>
            </a:r>
            <a:r>
              <a:rPr lang="hu-HU" dirty="0"/>
              <a:t>Erdély legnagyobb, </a:t>
            </a:r>
            <a:r>
              <a:rPr lang="hu-HU" dirty="0" smtClean="0"/>
              <a:t>az UNESCO </a:t>
            </a:r>
            <a:r>
              <a:rPr lang="hu-HU" dirty="0"/>
              <a:t>Világörökség részét képező </a:t>
            </a:r>
            <a:r>
              <a:rPr lang="hu-HU" dirty="0" smtClean="0"/>
              <a:t>sóbányájának világát </a:t>
            </a:r>
            <a:r>
              <a:rPr lang="hu-HU" dirty="0"/>
              <a:t>tekintettük meg. Az egykori vájatokban ma modern kiállítótérrel, látványos elemekkel várják az </a:t>
            </a:r>
            <a:r>
              <a:rPr lang="hu-HU" dirty="0" smtClean="0"/>
              <a:t>érdeklődőket</a:t>
            </a:r>
            <a:r>
              <a:rPr lang="hu-HU" dirty="0"/>
              <a:t>.  </a:t>
            </a:r>
          </a:p>
          <a:p>
            <a:pPr marL="0" indent="0" algn="just">
              <a:buNone/>
            </a:pPr>
            <a:r>
              <a:rPr lang="hu-HU" dirty="0" smtClean="0"/>
              <a:t>   Elénk tárult </a:t>
            </a:r>
            <a:r>
              <a:rPr lang="hu-HU" dirty="0"/>
              <a:t>a </a:t>
            </a:r>
            <a:r>
              <a:rPr lang="hu-HU" dirty="0" smtClean="0"/>
              <a:t>Rudolf bányában </a:t>
            </a:r>
            <a:r>
              <a:rPr lang="hu-HU" dirty="0"/>
              <a:t>kialakított 100 </a:t>
            </a:r>
            <a:r>
              <a:rPr lang="hu-HU" dirty="0" smtClean="0"/>
              <a:t>férőhelyes </a:t>
            </a:r>
            <a:r>
              <a:rPr lang="hu-HU" dirty="0"/>
              <a:t>amfiteátrum, a sportpálya, az óriáskerék. Hatalmas gondolát, mini-golfpályát, játszóteret építettek </a:t>
            </a:r>
            <a:r>
              <a:rPr lang="hu-HU" dirty="0" smtClean="0"/>
              <a:t>ki</a:t>
            </a:r>
            <a:r>
              <a:rPr lang="hu-HU" dirty="0"/>
              <a:t>, liftet szereltek be.</a:t>
            </a:r>
          </a:p>
          <a:p>
            <a:pPr marL="0" indent="0" algn="just">
              <a:buNone/>
            </a:pPr>
            <a:r>
              <a:rPr lang="hu-HU" dirty="0" smtClean="0"/>
              <a:t> A sóbányában megnéztük a kiállítást; betekinthettünk </a:t>
            </a:r>
            <a:r>
              <a:rPr lang="hu-HU" dirty="0"/>
              <a:t>a </a:t>
            </a:r>
            <a:r>
              <a:rPr lang="hu-HU" dirty="0" smtClean="0"/>
              <a:t>bányászéletbe. Lépcsősoron mentünk le a 13 </a:t>
            </a:r>
            <a:r>
              <a:rPr lang="hu-HU" dirty="0"/>
              <a:t>emeletnyi </a:t>
            </a:r>
            <a:r>
              <a:rPr lang="hu-HU" dirty="0" smtClean="0"/>
              <a:t>mélységbe. A falakon láttuk</a:t>
            </a:r>
            <a:r>
              <a:rPr lang="hu-HU" dirty="0"/>
              <a:t>, melyik évben </a:t>
            </a:r>
            <a:r>
              <a:rPr lang="hu-HU" dirty="0" err="1"/>
              <a:t>bányásztak</a:t>
            </a:r>
            <a:r>
              <a:rPr lang="hu-HU" dirty="0"/>
              <a:t> azon az emeleten. </a:t>
            </a:r>
            <a:r>
              <a:rPr lang="hu-HU" dirty="0" smtClean="0"/>
              <a:t>Felültünk az óriáskerékre, majd a  lifttel – a bátrabbak lépcsőkön felfelé szaladva- újra a felszínre jutottunk.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4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TORDA</a:t>
            </a:r>
            <a:r>
              <a:rPr lang="hu-HU" dirty="0"/>
              <a:t/>
            </a:r>
            <a:br>
              <a:rPr lang="hu-HU" dirty="0"/>
            </a:br>
            <a:r>
              <a:rPr lang="hu-HU" sz="2000" dirty="0" smtClean="0"/>
              <a:t>Sétát tettünk a belvárosban, megtekintettük kívülről a felújítás alatt álló katolikus templomot, koszorúztunk.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125663"/>
            <a:ext cx="3255818" cy="4341091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50" y="2125662"/>
            <a:ext cx="3255818" cy="4341091"/>
          </a:xfrm>
        </p:spPr>
      </p:pic>
    </p:spTree>
    <p:extLst>
      <p:ext uri="{BB962C8B-B14F-4D97-AF65-F5344CB8AC3E}">
        <p14:creationId xmlns:p14="http://schemas.microsoft.com/office/powerpoint/2010/main" val="34488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TORDA</a:t>
            </a:r>
            <a:br>
              <a:rPr lang="hu-HU" dirty="0" smtClean="0"/>
            </a:br>
            <a:r>
              <a:rPr lang="hu-HU" sz="2000" dirty="0" smtClean="0"/>
              <a:t>Sóbánya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81" y="1765063"/>
            <a:ext cx="5105713" cy="3829284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67" y="1198755"/>
            <a:ext cx="3721424" cy="4961900"/>
          </a:xfrm>
        </p:spPr>
      </p:pic>
    </p:spTree>
    <p:extLst>
      <p:ext uri="{BB962C8B-B14F-4D97-AF65-F5344CB8AC3E}">
        <p14:creationId xmlns:p14="http://schemas.microsoft.com/office/powerpoint/2010/main" val="4714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TORDA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67" y="1549839"/>
            <a:ext cx="3505055" cy="4673407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34" y="1549839"/>
            <a:ext cx="3511781" cy="4682376"/>
          </a:xfrm>
        </p:spPr>
      </p:pic>
    </p:spTree>
    <p:extLst>
      <p:ext uri="{BB962C8B-B14F-4D97-AF65-F5344CB8AC3E}">
        <p14:creationId xmlns:p14="http://schemas.microsoft.com/office/powerpoint/2010/main" val="5006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TORDA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79" y="2125663"/>
            <a:ext cx="5197181" cy="3897885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33" y="1173179"/>
            <a:ext cx="3664408" cy="4850370"/>
          </a:xfrm>
        </p:spPr>
      </p:pic>
    </p:spTree>
    <p:extLst>
      <p:ext uri="{BB962C8B-B14F-4D97-AF65-F5344CB8AC3E}">
        <p14:creationId xmlns:p14="http://schemas.microsoft.com/office/powerpoint/2010/main" val="37650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TORDA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08" y="1707225"/>
            <a:ext cx="3264564" cy="4352753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42" y="1729047"/>
            <a:ext cx="3248198" cy="4330931"/>
          </a:xfrm>
        </p:spPr>
      </p:pic>
    </p:spTree>
    <p:extLst>
      <p:ext uri="{BB962C8B-B14F-4D97-AF65-F5344CB8AC3E}">
        <p14:creationId xmlns:p14="http://schemas.microsoft.com/office/powerpoint/2010/main" val="19299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TM02892315[[fn=Szálak]]</Template>
  <TotalTime>409</TotalTime>
  <Words>117</Words>
  <Application>Microsoft Office PowerPoint</Application>
  <PresentationFormat>Szélesvásznú</PresentationFormat>
  <Paragraphs>30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Szálak</vt:lpstr>
      <vt:lpstr>TORDA</vt:lpstr>
      <vt:lpstr>Elhelyezkedése</vt:lpstr>
      <vt:lpstr>               TORDA</vt:lpstr>
      <vt:lpstr>TORDA</vt:lpstr>
      <vt:lpstr>TORDA Sétát tettünk a belvárosban, megtekintettük kívülről a felújítás alatt álló katolikus templomot, koszorúztunk.</vt:lpstr>
      <vt:lpstr>TORDA Sóbánya</vt:lpstr>
      <vt:lpstr>TORDA</vt:lpstr>
      <vt:lpstr>TORDA</vt:lpstr>
      <vt:lpstr>TORDA</vt:lpstr>
      <vt:lpstr>TORDA</vt:lpstr>
      <vt:lpstr>TORDA</vt:lpstr>
      <vt:lpstr>TORDA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Torda</dc:title>
  <dc:creator>kodyace</dc:creator>
  <cp:lastModifiedBy>Gubiánné Varga Zsuzsanna</cp:lastModifiedBy>
  <cp:revision>42</cp:revision>
  <dcterms:created xsi:type="dcterms:W3CDTF">2019-10-14T12:31:40Z</dcterms:created>
  <dcterms:modified xsi:type="dcterms:W3CDTF">2019-12-01T22:09:33Z</dcterms:modified>
</cp:coreProperties>
</file>