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4" r:id="rId4"/>
    <p:sldId id="265" r:id="rId5"/>
    <p:sldId id="272" r:id="rId6"/>
    <p:sldId id="258" r:id="rId7"/>
    <p:sldId id="260" r:id="rId8"/>
    <p:sldId id="261" r:id="rId9"/>
    <p:sldId id="262" r:id="rId10"/>
    <p:sldId id="263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-22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05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37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6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74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81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609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66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91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22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83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29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171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221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0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95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094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730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247DD-5E62-44F0-83BB-2250F69584E0}" type="datetimeFigureOut">
              <a:rPr lang="hu-HU" smtClean="0"/>
              <a:t>2021. 09. 15.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83900-5EE1-4DB8-92A6-2A81F80D800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4267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21940" y="785497"/>
            <a:ext cx="32050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(– 3) + (– 15) = </a:t>
            </a:r>
          </a:p>
          <a:p>
            <a:endParaRPr lang="hu-HU" sz="2400" b="1" dirty="0"/>
          </a:p>
          <a:p>
            <a:r>
              <a:rPr lang="hu-HU" sz="2400" b="1" dirty="0" smtClean="0"/>
              <a:t>(+12) + (– 7) = </a:t>
            </a:r>
          </a:p>
          <a:p>
            <a:endParaRPr lang="hu-HU" sz="2400" b="1" dirty="0"/>
          </a:p>
          <a:p>
            <a:r>
              <a:rPr lang="hu-HU" sz="2400" b="1" dirty="0" smtClean="0"/>
              <a:t>(– 23) + ( +14) = </a:t>
            </a:r>
          </a:p>
          <a:p>
            <a:endParaRPr lang="hu-HU" sz="2400" b="1" dirty="0"/>
          </a:p>
          <a:p>
            <a:r>
              <a:rPr lang="hu-HU" sz="2400" b="1" dirty="0" smtClean="0"/>
              <a:t>(+ 15) – (+ 20) = </a:t>
            </a:r>
          </a:p>
          <a:p>
            <a:endParaRPr lang="hu-HU" sz="2400" b="1" dirty="0"/>
          </a:p>
          <a:p>
            <a:r>
              <a:rPr lang="hu-HU" sz="2400" b="1" dirty="0" smtClean="0"/>
              <a:t>(– 9) – ( + 21) = </a:t>
            </a:r>
          </a:p>
          <a:p>
            <a:r>
              <a:rPr lang="hu-HU" sz="2400" b="1" dirty="0" smtClean="0"/>
              <a:t> </a:t>
            </a:r>
            <a:endParaRPr lang="hu-HU" sz="2400" b="1" dirty="0"/>
          </a:p>
          <a:p>
            <a:r>
              <a:rPr lang="hu-HU" sz="2400" b="1" dirty="0" smtClean="0"/>
              <a:t>(– 40) – (– 58) = </a:t>
            </a:r>
          </a:p>
          <a:p>
            <a:endParaRPr lang="hu-HU" sz="2400" b="1" dirty="0"/>
          </a:p>
          <a:p>
            <a:r>
              <a:rPr lang="hu-HU" sz="2400" b="1" dirty="0" smtClean="0"/>
              <a:t>(– 6) · (– 5) = </a:t>
            </a:r>
          </a:p>
          <a:p>
            <a:endParaRPr lang="hu-HU" sz="2400" b="1" dirty="0"/>
          </a:p>
          <a:p>
            <a:r>
              <a:rPr lang="hu-HU" sz="2400" b="1" dirty="0" smtClean="0"/>
              <a:t>(– 56) : (+ 8) = 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499175" y="724820"/>
            <a:ext cx="314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L =  – 9</a:t>
            </a:r>
          </a:p>
          <a:p>
            <a:endParaRPr lang="hu-HU" sz="2400" b="1" dirty="0"/>
          </a:p>
          <a:p>
            <a:r>
              <a:rPr lang="hu-HU" sz="2400" b="1" dirty="0" smtClean="0">
                <a:sym typeface="Wingdings" panose="05000000000000000000" pitchFamily="2" charset="2"/>
              </a:rPr>
              <a:t> </a:t>
            </a:r>
            <a:r>
              <a:rPr lang="hu-HU" sz="2400" b="1" dirty="0" smtClean="0"/>
              <a:t>=  – 7</a:t>
            </a:r>
          </a:p>
          <a:p>
            <a:endParaRPr lang="hu-HU" sz="2400" b="1" dirty="0"/>
          </a:p>
          <a:p>
            <a:r>
              <a:rPr lang="hu-HU" sz="2400" b="1" dirty="0" smtClean="0"/>
              <a:t>Á =  – 18</a:t>
            </a:r>
          </a:p>
          <a:p>
            <a:endParaRPr lang="hu-HU" sz="2400" b="1" dirty="0"/>
          </a:p>
          <a:p>
            <a:r>
              <a:rPr lang="hu-HU" sz="2400" b="1" dirty="0" smtClean="0"/>
              <a:t>K = + 30</a:t>
            </a:r>
          </a:p>
          <a:p>
            <a:endParaRPr lang="hu-HU" sz="2400" b="1" dirty="0"/>
          </a:p>
          <a:p>
            <a:r>
              <a:rPr lang="hu-HU" sz="2400" b="1" dirty="0" smtClean="0"/>
              <a:t>A =  – 5</a:t>
            </a:r>
          </a:p>
          <a:p>
            <a:endParaRPr lang="hu-HU" sz="2400" b="1" dirty="0"/>
          </a:p>
          <a:p>
            <a:r>
              <a:rPr lang="hu-HU" sz="2400" b="1" dirty="0" smtClean="0"/>
              <a:t>L = + 5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T =  – 30</a:t>
            </a:r>
          </a:p>
          <a:p>
            <a:endParaRPr lang="hu-HU" sz="2400" b="1" dirty="0"/>
          </a:p>
          <a:p>
            <a:r>
              <a:rPr lang="hu-HU" sz="2400" b="1" dirty="0" smtClean="0"/>
              <a:t>O = + 18</a:t>
            </a:r>
            <a:endParaRPr lang="hu-HU" sz="2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33136" y="262277"/>
            <a:ext cx="313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Bemelegítő: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949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209005"/>
              </p:ext>
            </p:extLst>
          </p:nvPr>
        </p:nvGraphicFramePr>
        <p:xfrm>
          <a:off x="586653" y="833837"/>
          <a:ext cx="2368983" cy="1661565"/>
        </p:xfrm>
        <a:graphic>
          <a:graphicData uri="http://schemas.openxmlformats.org/drawingml/2006/table">
            <a:tbl>
              <a:tblPr firstRow="1" firstCol="1" bandRow="1"/>
              <a:tblGrid>
                <a:gridCol w="789661">
                  <a:extLst>
                    <a:ext uri="{9D8B030D-6E8A-4147-A177-3AD203B41FA5}">
                      <a16:colId xmlns:a16="http://schemas.microsoft.com/office/drawing/2014/main" xmlns="" val="2463360086"/>
                    </a:ext>
                  </a:extLst>
                </a:gridCol>
                <a:gridCol w="789661">
                  <a:extLst>
                    <a:ext uri="{9D8B030D-6E8A-4147-A177-3AD203B41FA5}">
                      <a16:colId xmlns:a16="http://schemas.microsoft.com/office/drawing/2014/main" xmlns="" val="2851400751"/>
                    </a:ext>
                  </a:extLst>
                </a:gridCol>
                <a:gridCol w="789661">
                  <a:extLst>
                    <a:ext uri="{9D8B030D-6E8A-4147-A177-3AD203B41FA5}">
                      <a16:colId xmlns:a16="http://schemas.microsoft.com/office/drawing/2014/main" xmlns="" val="1756998983"/>
                    </a:ext>
                  </a:extLst>
                </a:gridCol>
              </a:tblGrid>
              <a:tr h="553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</a:t>
                      </a: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</a:t>
                      </a:r>
                      <a:endParaRPr lang="hu-HU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112484"/>
                  </a:ext>
                </a:extLst>
              </a:tr>
              <a:tr h="553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3997430"/>
                  </a:ext>
                </a:extLst>
              </a:tr>
              <a:tr h="553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1599142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00448"/>
              </p:ext>
            </p:extLst>
          </p:nvPr>
        </p:nvGraphicFramePr>
        <p:xfrm>
          <a:off x="3813311" y="1781354"/>
          <a:ext cx="4190509" cy="3002007"/>
        </p:xfrm>
        <a:graphic>
          <a:graphicData uri="http://schemas.openxmlformats.org/drawingml/2006/table">
            <a:tbl>
              <a:tblPr firstRow="1" firstCol="1" bandRow="1"/>
              <a:tblGrid>
                <a:gridCol w="1396836">
                  <a:extLst>
                    <a:ext uri="{9D8B030D-6E8A-4147-A177-3AD203B41FA5}">
                      <a16:colId xmlns:a16="http://schemas.microsoft.com/office/drawing/2014/main" xmlns="" val="501631264"/>
                    </a:ext>
                  </a:extLst>
                </a:gridCol>
                <a:gridCol w="1623856">
                  <a:extLst>
                    <a:ext uri="{9D8B030D-6E8A-4147-A177-3AD203B41FA5}">
                      <a16:colId xmlns:a16="http://schemas.microsoft.com/office/drawing/2014/main" xmlns="" val="2848196400"/>
                    </a:ext>
                  </a:extLst>
                </a:gridCol>
                <a:gridCol w="1169817">
                  <a:extLst>
                    <a:ext uri="{9D8B030D-6E8A-4147-A177-3AD203B41FA5}">
                      <a16:colId xmlns:a16="http://schemas.microsoft.com/office/drawing/2014/main" xmlns="" val="1066186268"/>
                    </a:ext>
                  </a:extLst>
                </a:gridCol>
              </a:tblGrid>
              <a:tr h="10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+1169</a:t>
                      </a: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0987265"/>
                  </a:ext>
                </a:extLst>
              </a:tr>
              <a:tr h="10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-938</a:t>
                      </a: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0631998"/>
                  </a:ext>
                </a:extLst>
              </a:tr>
              <a:tr h="10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-1169</a:t>
                      </a: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+707</a:t>
                      </a: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769847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36507"/>
              </p:ext>
            </p:extLst>
          </p:nvPr>
        </p:nvGraphicFramePr>
        <p:xfrm>
          <a:off x="586653" y="4357225"/>
          <a:ext cx="2576007" cy="1840374"/>
        </p:xfrm>
        <a:graphic>
          <a:graphicData uri="http://schemas.openxmlformats.org/drawingml/2006/table">
            <a:tbl>
              <a:tblPr firstRow="1" firstCol="1" bandRow="1"/>
              <a:tblGrid>
                <a:gridCol w="858669">
                  <a:extLst>
                    <a:ext uri="{9D8B030D-6E8A-4147-A177-3AD203B41FA5}">
                      <a16:colId xmlns:a16="http://schemas.microsoft.com/office/drawing/2014/main" xmlns="" val="499377185"/>
                    </a:ext>
                  </a:extLst>
                </a:gridCol>
                <a:gridCol w="858669">
                  <a:extLst>
                    <a:ext uri="{9D8B030D-6E8A-4147-A177-3AD203B41FA5}">
                      <a16:colId xmlns:a16="http://schemas.microsoft.com/office/drawing/2014/main" xmlns="" val="290848000"/>
                    </a:ext>
                  </a:extLst>
                </a:gridCol>
                <a:gridCol w="858669">
                  <a:extLst>
                    <a:ext uri="{9D8B030D-6E8A-4147-A177-3AD203B41FA5}">
                      <a16:colId xmlns:a16="http://schemas.microsoft.com/office/drawing/2014/main" xmlns="" val="3352408704"/>
                    </a:ext>
                  </a:extLst>
                </a:gridCol>
              </a:tblGrid>
              <a:tr h="613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2062609"/>
                  </a:ext>
                </a:extLst>
              </a:tr>
              <a:tr h="613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hu-HU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</a:t>
                      </a:r>
                      <a:endParaRPr lang="hu-HU" sz="2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6272850"/>
                  </a:ext>
                </a:extLst>
              </a:tr>
              <a:tr h="613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8546438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9171709" y="2062274"/>
            <a:ext cx="256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Köszönöm! </a:t>
            </a:r>
            <a:r>
              <a:rPr lang="hu-HU" sz="2800" dirty="0" smtClean="0">
                <a:sym typeface="Wingdings" panose="05000000000000000000" pitchFamily="2" charset="2"/>
              </a:rPr>
              <a:t></a:t>
            </a:r>
            <a:endParaRPr lang="hu-HU" sz="2800" dirty="0" smtClean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99" y="2997201"/>
            <a:ext cx="3652405" cy="37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14" y="0"/>
            <a:ext cx="5143500" cy="319087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52582" y="406400"/>
            <a:ext cx="5671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ZOO-suliban a prérikutyák épp matematika órán vannak. Csak akkor juthatnak hozzá kedvenc </a:t>
            </a:r>
            <a:r>
              <a:rPr lang="hu-HU" sz="2400" dirty="0" err="1" smtClean="0"/>
              <a:t>csemegéjükhöz</a:t>
            </a:r>
            <a:r>
              <a:rPr lang="hu-HU" sz="2400" dirty="0" smtClean="0"/>
              <a:t>, ha az alábbi feladatokat sikerül leírniuk műveleti jelekkel és ki tudják számolni az eredményeket. Segíts nekik!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46545" y="3445164"/>
            <a:ext cx="1137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dirty="0"/>
              <a:t>a) – </a:t>
            </a:r>
            <a:r>
              <a:rPr lang="hu-HU" sz="2800" dirty="0" smtClean="0"/>
              <a:t>45 </a:t>
            </a:r>
            <a:r>
              <a:rPr lang="hu-HU" sz="2800" dirty="0"/>
              <a:t>és </a:t>
            </a:r>
            <a:r>
              <a:rPr lang="hu-HU" sz="2800" dirty="0" smtClean="0"/>
              <a:t>35 </a:t>
            </a:r>
            <a:r>
              <a:rPr lang="hu-HU" sz="2800" dirty="0"/>
              <a:t>összegének (- </a:t>
            </a:r>
            <a:r>
              <a:rPr lang="hu-HU" sz="2800" dirty="0" smtClean="0"/>
              <a:t>8 </a:t>
            </a:r>
            <a:r>
              <a:rPr lang="hu-HU" sz="2800" dirty="0"/>
              <a:t>)-szorosa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b) – </a:t>
            </a:r>
            <a:r>
              <a:rPr lang="hu-HU" sz="2800" dirty="0" smtClean="0"/>
              <a:t>34 </a:t>
            </a:r>
            <a:r>
              <a:rPr lang="hu-HU" sz="2800" dirty="0"/>
              <a:t>és – </a:t>
            </a:r>
            <a:r>
              <a:rPr lang="hu-HU" sz="2800" dirty="0" smtClean="0"/>
              <a:t>14 </a:t>
            </a:r>
            <a:r>
              <a:rPr lang="hu-HU" sz="2800" dirty="0"/>
              <a:t>különbségének </a:t>
            </a:r>
            <a:r>
              <a:rPr lang="hu-HU" sz="2800" dirty="0" smtClean="0"/>
              <a:t>az ötödrésze</a:t>
            </a:r>
            <a:endParaRPr lang="hu-HU" sz="2800" dirty="0"/>
          </a:p>
          <a:p>
            <a:pPr>
              <a:lnSpc>
                <a:spcPct val="150000"/>
              </a:lnSpc>
            </a:pPr>
            <a:r>
              <a:rPr lang="hu-HU" sz="2800" dirty="0"/>
              <a:t>c) – </a:t>
            </a:r>
            <a:r>
              <a:rPr lang="hu-HU" sz="2800" dirty="0" smtClean="0"/>
              <a:t>48 hatodrészének </a:t>
            </a:r>
            <a:r>
              <a:rPr lang="hu-HU" sz="2800" dirty="0"/>
              <a:t>és </a:t>
            </a:r>
            <a:r>
              <a:rPr lang="hu-HU" sz="2800" dirty="0" smtClean="0"/>
              <a:t>28-nak </a:t>
            </a:r>
            <a:r>
              <a:rPr lang="hu-HU" sz="2800" dirty="0"/>
              <a:t>a különbsége</a:t>
            </a:r>
          </a:p>
          <a:p>
            <a:pPr>
              <a:lnSpc>
                <a:spcPct val="150000"/>
              </a:lnSpc>
            </a:pPr>
            <a:r>
              <a:rPr lang="hu-HU" sz="2800" dirty="0"/>
              <a:t>d) </a:t>
            </a:r>
            <a:r>
              <a:rPr lang="hu-HU" sz="2800" dirty="0" smtClean="0"/>
              <a:t>+40 </a:t>
            </a:r>
            <a:r>
              <a:rPr lang="hu-HU" sz="2800" dirty="0"/>
              <a:t>–</a:t>
            </a:r>
            <a:r>
              <a:rPr lang="hu-HU" sz="2800" dirty="0" err="1"/>
              <a:t>nek</a:t>
            </a:r>
            <a:r>
              <a:rPr lang="hu-HU" sz="2800" dirty="0"/>
              <a:t> és </a:t>
            </a:r>
            <a:r>
              <a:rPr lang="hu-HU" sz="2800" dirty="0" smtClean="0"/>
              <a:t>(–8) </a:t>
            </a:r>
            <a:r>
              <a:rPr lang="hu-HU" sz="2800" dirty="0"/>
              <a:t>ötszörösének az összege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4939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61" y="4174836"/>
            <a:ext cx="4441338" cy="227191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61819" y="212437"/>
            <a:ext cx="7823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hu-HU" sz="2800" dirty="0" smtClean="0">
                <a:solidFill>
                  <a:prstClr val="white"/>
                </a:solidFill>
              </a:rPr>
              <a:t>– </a:t>
            </a:r>
            <a:r>
              <a:rPr lang="hu-HU" sz="2800" dirty="0">
                <a:solidFill>
                  <a:prstClr val="white"/>
                </a:solidFill>
              </a:rPr>
              <a:t>45 és 35 összegének (- 8 )-</a:t>
            </a:r>
            <a:r>
              <a:rPr lang="hu-HU" sz="2800" dirty="0" smtClean="0">
                <a:solidFill>
                  <a:prstClr val="white"/>
                </a:solidFill>
              </a:rPr>
              <a:t>szorosa</a:t>
            </a:r>
          </a:p>
          <a:p>
            <a:pPr lvl="0">
              <a:lnSpc>
                <a:spcPct val="150000"/>
              </a:lnSpc>
            </a:pPr>
            <a:r>
              <a:rPr lang="hu-HU" sz="2800" dirty="0" smtClean="0">
                <a:solidFill>
                  <a:srgbClr val="FFFF00"/>
                </a:solidFill>
              </a:rPr>
              <a:t>( - 45 + 35 ) · ( - 8 ) = - 10 · ( - 8 ) = + 80</a:t>
            </a:r>
            <a:endParaRPr lang="hu-HU" sz="2800" dirty="0">
              <a:solidFill>
                <a:srgbClr val="FFFF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hu-HU" sz="2800" dirty="0">
                <a:solidFill>
                  <a:prstClr val="white"/>
                </a:solidFill>
              </a:rPr>
              <a:t>b) – 34 és – 14 különbségének az </a:t>
            </a:r>
            <a:r>
              <a:rPr lang="hu-HU" sz="2800" dirty="0" smtClean="0">
                <a:solidFill>
                  <a:prstClr val="white"/>
                </a:solidFill>
              </a:rPr>
              <a:t>ötödrésze</a:t>
            </a:r>
          </a:p>
          <a:p>
            <a:pPr lvl="0">
              <a:lnSpc>
                <a:spcPct val="150000"/>
              </a:lnSpc>
            </a:pPr>
            <a:r>
              <a:rPr lang="hu-HU" sz="2800" dirty="0">
                <a:solidFill>
                  <a:srgbClr val="FFFF00"/>
                </a:solidFill>
              </a:rPr>
              <a:t>[</a:t>
            </a:r>
            <a:r>
              <a:rPr lang="hu-HU" sz="2800" dirty="0" smtClean="0">
                <a:solidFill>
                  <a:srgbClr val="FFFF00"/>
                </a:solidFill>
              </a:rPr>
              <a:t>-34 – (- 14)] : 5 = - 20 : 5 = - 4</a:t>
            </a:r>
            <a:endParaRPr lang="hu-HU" sz="2800" dirty="0">
              <a:solidFill>
                <a:srgbClr val="FFFF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hu-HU" sz="2800" dirty="0">
                <a:solidFill>
                  <a:prstClr val="white"/>
                </a:solidFill>
              </a:rPr>
              <a:t>c) – 48 hatodrészének és 28-nak a </a:t>
            </a:r>
            <a:r>
              <a:rPr lang="hu-HU" sz="2800" dirty="0" smtClean="0">
                <a:solidFill>
                  <a:prstClr val="white"/>
                </a:solidFill>
              </a:rPr>
              <a:t>különbsége</a:t>
            </a:r>
          </a:p>
          <a:p>
            <a:pPr lvl="0">
              <a:lnSpc>
                <a:spcPct val="150000"/>
              </a:lnSpc>
            </a:pPr>
            <a:r>
              <a:rPr lang="hu-HU" sz="2800" dirty="0" smtClean="0">
                <a:solidFill>
                  <a:srgbClr val="FFFF00"/>
                </a:solidFill>
              </a:rPr>
              <a:t>- 48 : 6 – 28 = - 8 – 28 = - 36</a:t>
            </a:r>
            <a:endParaRPr lang="hu-HU" sz="2800" dirty="0">
              <a:solidFill>
                <a:srgbClr val="FFFF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hu-HU" sz="2800" dirty="0">
                <a:solidFill>
                  <a:prstClr val="white"/>
                </a:solidFill>
              </a:rPr>
              <a:t>d) +40 –</a:t>
            </a:r>
            <a:r>
              <a:rPr lang="hu-HU" sz="2800" dirty="0" err="1">
                <a:solidFill>
                  <a:prstClr val="white"/>
                </a:solidFill>
              </a:rPr>
              <a:t>nek</a:t>
            </a:r>
            <a:r>
              <a:rPr lang="hu-HU" sz="2800" dirty="0">
                <a:solidFill>
                  <a:prstClr val="white"/>
                </a:solidFill>
              </a:rPr>
              <a:t> és (–8) ötszörösének az </a:t>
            </a:r>
            <a:r>
              <a:rPr lang="hu-HU" sz="2800" dirty="0" smtClean="0">
                <a:solidFill>
                  <a:prstClr val="white"/>
                </a:solidFill>
              </a:rPr>
              <a:t>összege</a:t>
            </a:r>
          </a:p>
          <a:p>
            <a:pPr lvl="0">
              <a:lnSpc>
                <a:spcPct val="150000"/>
              </a:lnSpc>
            </a:pPr>
            <a:r>
              <a:rPr lang="hu-HU" sz="2800" dirty="0" smtClean="0">
                <a:solidFill>
                  <a:srgbClr val="FFFF00"/>
                </a:solidFill>
              </a:rPr>
              <a:t>+ 40 + (- 8 ) · 5 = + 40 – 40 = 0</a:t>
            </a:r>
            <a:endParaRPr lang="hu-HU" sz="2800" dirty="0">
              <a:solidFill>
                <a:srgbClr val="FFFF00"/>
              </a:solidFill>
            </a:endParaRP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544026"/>
            <a:ext cx="371856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47" y="0"/>
            <a:ext cx="4534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33390"/>
            <a:ext cx="2576945" cy="386084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055" y="0"/>
            <a:ext cx="3084945" cy="308494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3" y="3933537"/>
            <a:ext cx="4112661" cy="279977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39" y="57824"/>
            <a:ext cx="3005050" cy="30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9" y="678763"/>
            <a:ext cx="53721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04269" y="624249"/>
            <a:ext cx="32050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(– 3) + (– 15) = -18</a:t>
            </a:r>
          </a:p>
          <a:p>
            <a:endParaRPr lang="hu-HU" sz="2400" b="1" dirty="0"/>
          </a:p>
          <a:p>
            <a:r>
              <a:rPr lang="hu-HU" sz="2400" b="1" dirty="0" smtClean="0"/>
              <a:t>(+12) + (– 7) = 5</a:t>
            </a:r>
          </a:p>
          <a:p>
            <a:endParaRPr lang="hu-HU" sz="2400" b="1" dirty="0"/>
          </a:p>
          <a:p>
            <a:r>
              <a:rPr lang="hu-HU" sz="2400" b="1" dirty="0" smtClean="0"/>
              <a:t>(– 23) + ( +14) = -9</a:t>
            </a:r>
          </a:p>
          <a:p>
            <a:endParaRPr lang="hu-HU" sz="2400" b="1" dirty="0"/>
          </a:p>
          <a:p>
            <a:r>
              <a:rPr lang="hu-HU" sz="2400" b="1" dirty="0" smtClean="0"/>
              <a:t>(+ 15) – (+ 20) = -5</a:t>
            </a:r>
          </a:p>
          <a:p>
            <a:endParaRPr lang="hu-HU" sz="2400" b="1" dirty="0"/>
          </a:p>
          <a:p>
            <a:r>
              <a:rPr lang="hu-HU" sz="2400" b="1" dirty="0" smtClean="0"/>
              <a:t>(– 9) – ( + 21) = -30</a:t>
            </a:r>
          </a:p>
          <a:p>
            <a:r>
              <a:rPr lang="hu-HU" sz="2400" b="1" dirty="0" smtClean="0"/>
              <a:t> </a:t>
            </a:r>
            <a:endParaRPr lang="hu-HU" sz="2400" b="1" dirty="0"/>
          </a:p>
          <a:p>
            <a:r>
              <a:rPr lang="hu-HU" sz="2400" b="1" dirty="0" smtClean="0"/>
              <a:t>(– 40) – (– 58) = 18</a:t>
            </a:r>
          </a:p>
          <a:p>
            <a:endParaRPr lang="hu-HU" sz="2400" b="1" dirty="0"/>
          </a:p>
          <a:p>
            <a:r>
              <a:rPr lang="hu-HU" sz="2400" b="1" dirty="0" smtClean="0"/>
              <a:t>(– 6) · (– 5) = +30</a:t>
            </a:r>
          </a:p>
          <a:p>
            <a:endParaRPr lang="hu-HU" sz="2400" b="1" dirty="0"/>
          </a:p>
          <a:p>
            <a:r>
              <a:rPr lang="hu-HU" sz="2400" b="1" dirty="0" smtClean="0"/>
              <a:t>(– 56) : (+ 8) = -7</a:t>
            </a:r>
            <a:endParaRPr lang="hu-HU" sz="24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50146" y="624250"/>
            <a:ext cx="314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Á =  – 18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L = + 5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L =  – 9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A =  – 5</a:t>
            </a:r>
          </a:p>
          <a:p>
            <a:endParaRPr lang="hu-HU" sz="2400" b="1" dirty="0" smtClean="0"/>
          </a:p>
          <a:p>
            <a:r>
              <a:rPr lang="hu-HU" sz="2400" b="1" dirty="0"/>
              <a:t>T</a:t>
            </a:r>
            <a:r>
              <a:rPr lang="hu-HU" sz="2400" b="1" dirty="0" smtClean="0"/>
              <a:t> =  – 30</a:t>
            </a:r>
          </a:p>
          <a:p>
            <a:endParaRPr lang="hu-HU" sz="2400" b="1" dirty="0" smtClean="0"/>
          </a:p>
          <a:p>
            <a:r>
              <a:rPr lang="hu-HU" sz="2400" b="1" dirty="0" smtClean="0"/>
              <a:t>O = + 18</a:t>
            </a:r>
          </a:p>
          <a:p>
            <a:endParaRPr lang="hu-HU" sz="2400" b="1" dirty="0"/>
          </a:p>
          <a:p>
            <a:r>
              <a:rPr lang="hu-HU" sz="2400" b="1" dirty="0" smtClean="0"/>
              <a:t>K = + 30</a:t>
            </a:r>
          </a:p>
          <a:p>
            <a:endParaRPr lang="hu-HU" sz="2400" b="1" dirty="0" smtClean="0"/>
          </a:p>
          <a:p>
            <a:r>
              <a:rPr lang="hu-HU" sz="2400" b="1" dirty="0" smtClean="0">
                <a:sym typeface="Wingdings" panose="05000000000000000000" pitchFamily="2" charset="2"/>
              </a:rPr>
              <a:t></a:t>
            </a:r>
            <a:r>
              <a:rPr lang="hu-HU" sz="2400" b="1" dirty="0" smtClean="0"/>
              <a:t> =  – 7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9" y="2373745"/>
            <a:ext cx="2588543" cy="38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20461"/>
              </p:ext>
            </p:extLst>
          </p:nvPr>
        </p:nvGraphicFramePr>
        <p:xfrm>
          <a:off x="849746" y="444500"/>
          <a:ext cx="6613237" cy="5969000"/>
        </p:xfrm>
        <a:graphic>
          <a:graphicData uri="http://schemas.openxmlformats.org/drawingml/2006/table">
            <a:tbl>
              <a:tblPr firstRow="1" firstCol="1" bandRow="1"/>
              <a:tblGrid>
                <a:gridCol w="1745675">
                  <a:extLst>
                    <a:ext uri="{9D8B030D-6E8A-4147-A177-3AD203B41FA5}">
                      <a16:colId xmlns:a16="http://schemas.microsoft.com/office/drawing/2014/main" xmlns="" val="3536882721"/>
                    </a:ext>
                  </a:extLst>
                </a:gridCol>
                <a:gridCol w="973787">
                  <a:extLst>
                    <a:ext uri="{9D8B030D-6E8A-4147-A177-3AD203B41FA5}">
                      <a16:colId xmlns:a16="http://schemas.microsoft.com/office/drawing/2014/main" xmlns="" val="2447126405"/>
                    </a:ext>
                  </a:extLst>
                </a:gridCol>
                <a:gridCol w="973787">
                  <a:extLst>
                    <a:ext uri="{9D8B030D-6E8A-4147-A177-3AD203B41FA5}">
                      <a16:colId xmlns:a16="http://schemas.microsoft.com/office/drawing/2014/main" xmlns="" val="3028653005"/>
                    </a:ext>
                  </a:extLst>
                </a:gridCol>
                <a:gridCol w="972414">
                  <a:extLst>
                    <a:ext uri="{9D8B030D-6E8A-4147-A177-3AD203B41FA5}">
                      <a16:colId xmlns:a16="http://schemas.microsoft.com/office/drawing/2014/main" xmlns="" val="614582043"/>
                    </a:ext>
                  </a:extLst>
                </a:gridCol>
                <a:gridCol w="973787">
                  <a:extLst>
                    <a:ext uri="{9D8B030D-6E8A-4147-A177-3AD203B41FA5}">
                      <a16:colId xmlns:a16="http://schemas.microsoft.com/office/drawing/2014/main" xmlns="" val="2722824890"/>
                    </a:ext>
                  </a:extLst>
                </a:gridCol>
                <a:gridCol w="973787">
                  <a:extLst>
                    <a:ext uri="{9D8B030D-6E8A-4147-A177-3AD203B41FA5}">
                      <a16:colId xmlns:a16="http://schemas.microsoft.com/office/drawing/2014/main" xmlns="" val="2166405971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396356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80307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|x|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0306947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|y|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8293175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+ y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6844595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· y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932618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|x </a:t>
                      </a: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· y|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562846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|x| </a:t>
                      </a: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· |y|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2769559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|x| + |y|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7114228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|x + y|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5199644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08" y="0"/>
            <a:ext cx="3860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65591"/>
              </p:ext>
            </p:extLst>
          </p:nvPr>
        </p:nvGraphicFramePr>
        <p:xfrm>
          <a:off x="849746" y="609597"/>
          <a:ext cx="6613237" cy="5969000"/>
        </p:xfrm>
        <a:graphic>
          <a:graphicData uri="http://schemas.openxmlformats.org/drawingml/2006/table">
            <a:tbl>
              <a:tblPr firstRow="1" firstCol="1" bandRow="1"/>
              <a:tblGrid>
                <a:gridCol w="1745675">
                  <a:extLst>
                    <a:ext uri="{9D8B030D-6E8A-4147-A177-3AD203B41FA5}">
                      <a16:colId xmlns:a16="http://schemas.microsoft.com/office/drawing/2014/main" xmlns="" val="3536882721"/>
                    </a:ext>
                  </a:extLst>
                </a:gridCol>
                <a:gridCol w="973787">
                  <a:extLst>
                    <a:ext uri="{9D8B030D-6E8A-4147-A177-3AD203B41FA5}">
                      <a16:colId xmlns:a16="http://schemas.microsoft.com/office/drawing/2014/main" xmlns="" val="2447126405"/>
                    </a:ext>
                  </a:extLst>
                </a:gridCol>
                <a:gridCol w="973787">
                  <a:extLst>
                    <a:ext uri="{9D8B030D-6E8A-4147-A177-3AD203B41FA5}">
                      <a16:colId xmlns:a16="http://schemas.microsoft.com/office/drawing/2014/main" xmlns="" val="3028653005"/>
                    </a:ext>
                  </a:extLst>
                </a:gridCol>
                <a:gridCol w="972414">
                  <a:extLst>
                    <a:ext uri="{9D8B030D-6E8A-4147-A177-3AD203B41FA5}">
                      <a16:colId xmlns:a16="http://schemas.microsoft.com/office/drawing/2014/main" xmlns="" val="614582043"/>
                    </a:ext>
                  </a:extLst>
                </a:gridCol>
                <a:gridCol w="973787">
                  <a:extLst>
                    <a:ext uri="{9D8B030D-6E8A-4147-A177-3AD203B41FA5}">
                      <a16:colId xmlns:a16="http://schemas.microsoft.com/office/drawing/2014/main" xmlns="" val="2722824890"/>
                    </a:ext>
                  </a:extLst>
                </a:gridCol>
                <a:gridCol w="973787">
                  <a:extLst>
                    <a:ext uri="{9D8B030D-6E8A-4147-A177-3AD203B41FA5}">
                      <a16:colId xmlns:a16="http://schemas.microsoft.com/office/drawing/2014/main" xmlns="" val="2166405971"/>
                    </a:ext>
                  </a:extLst>
                </a:gridCol>
              </a:tblGrid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+9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396356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80307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|x|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0306947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|y|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8293175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+ y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01483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hu-HU" sz="28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8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· y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-35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30324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|x </a:t>
                      </a: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· y|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5628463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|x| </a:t>
                      </a: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· |y|</a:t>
                      </a:r>
                      <a:endParaRPr lang="hu-H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2769559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|x| + |y|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7114228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|x + y|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hu-H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hu-HU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5199644"/>
                  </a:ext>
                </a:extLst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08" y="0"/>
            <a:ext cx="3860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7091" y="184726"/>
            <a:ext cx="678077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Döntsétek</a:t>
            </a:r>
            <a:r>
              <a:rPr lang="hu-HU" sz="2800" dirty="0" smtClean="0"/>
              <a:t> el, hogy igazak-e az állítások! </a:t>
            </a:r>
          </a:p>
          <a:p>
            <a:r>
              <a:rPr lang="hu-HU" sz="2800" dirty="0" smtClean="0"/>
              <a:t>Segít benne az előző feladat.</a:t>
            </a:r>
          </a:p>
          <a:p>
            <a:endParaRPr lang="hu-HU" sz="2800" dirty="0"/>
          </a:p>
          <a:p>
            <a:pPr marL="514350" indent="-514350">
              <a:buAutoNum type="alphaLcParenR"/>
            </a:pPr>
            <a:r>
              <a:rPr lang="hu-HU" sz="3600" dirty="0" smtClean="0"/>
              <a:t>Az összeg abszolút értéke megegyezik a tagok abszolút értékének összegével.</a:t>
            </a:r>
          </a:p>
          <a:p>
            <a:pPr marL="514350" indent="-514350">
              <a:buAutoNum type="alphaLcParenR"/>
            </a:pPr>
            <a:endParaRPr lang="hu-HU" sz="3600" dirty="0"/>
          </a:p>
          <a:p>
            <a:pPr marL="514350" indent="-514350">
              <a:buAutoNum type="alphaLcParenR"/>
            </a:pPr>
            <a:r>
              <a:rPr lang="hu-HU" sz="3600" dirty="0" smtClean="0"/>
              <a:t>A szorzat abszolút értéke megegyezik a tényezők abszolút értékének szorzatával.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69" y="-92363"/>
            <a:ext cx="5134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3964"/>
            <a:ext cx="3087299" cy="412403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464046" y="1748994"/>
            <a:ext cx="8335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Egy kis béka ugrál a számegyenesen. Írd le a matematika nyelvén hogy tudna egyetlen ugrással a célba érni, ha </a:t>
            </a:r>
          </a:p>
          <a:p>
            <a:r>
              <a:rPr lang="hu-HU" sz="2400" b="1" dirty="0" smtClean="0"/>
              <a:t>+ 3-tól indul és útvonala a következő: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5 ugrás balra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3 ugrás balra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18 ugrás jobbra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25 ugrás balra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 smtClean="0"/>
              <a:t>7 ugrás jobbra</a:t>
            </a:r>
            <a:endParaRPr lang="hu-HU" sz="24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750" cy="144378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75" y="169329"/>
            <a:ext cx="704886" cy="62868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484346" y="5040125"/>
            <a:ext cx="5249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+3 </a:t>
            </a:r>
            <a:r>
              <a:rPr lang="hu-HU" sz="3600" dirty="0" smtClean="0">
                <a:solidFill>
                  <a:srgbClr val="00B0F0"/>
                </a:solidFill>
              </a:rPr>
              <a:t>– 5 -3 </a:t>
            </a:r>
            <a:r>
              <a:rPr lang="hu-H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+ 18 </a:t>
            </a:r>
            <a:r>
              <a:rPr lang="hu-HU" sz="3600" dirty="0" smtClean="0">
                <a:solidFill>
                  <a:srgbClr val="00B0F0"/>
                </a:solidFill>
              </a:rPr>
              <a:t>– 25 </a:t>
            </a:r>
            <a:r>
              <a:rPr lang="hu-H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+ 7</a:t>
            </a:r>
            <a:r>
              <a:rPr lang="hu-H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3600" dirty="0" smtClean="0"/>
              <a:t>=  </a:t>
            </a:r>
            <a:endParaRPr lang="hu-HU" sz="3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484346" y="5686456"/>
            <a:ext cx="507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rgbClr val="F46442">
                    <a:lumMod val="60000"/>
                    <a:lumOff val="40000"/>
                  </a:srgbClr>
                </a:solidFill>
              </a:rPr>
              <a:t>+3 </a:t>
            </a:r>
            <a:r>
              <a:rPr lang="hu-HU" sz="3600" dirty="0">
                <a:solidFill>
                  <a:srgbClr val="00B0F0"/>
                </a:solidFill>
              </a:rPr>
              <a:t>-3 </a:t>
            </a:r>
            <a:r>
              <a:rPr lang="hu-HU" sz="3600" dirty="0">
                <a:solidFill>
                  <a:srgbClr val="F46442">
                    <a:lumMod val="60000"/>
                    <a:lumOff val="40000"/>
                  </a:srgbClr>
                </a:solidFill>
              </a:rPr>
              <a:t>+ </a:t>
            </a:r>
            <a:r>
              <a:rPr lang="hu-HU" sz="3600" dirty="0" smtClean="0">
                <a:solidFill>
                  <a:srgbClr val="F46442">
                    <a:lumMod val="60000"/>
                    <a:lumOff val="40000"/>
                  </a:srgbClr>
                </a:solidFill>
              </a:rPr>
              <a:t>18 </a:t>
            </a:r>
            <a:r>
              <a:rPr lang="hu-HU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+ </a:t>
            </a:r>
            <a:r>
              <a:rPr lang="hu-H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7 </a:t>
            </a:r>
            <a:r>
              <a:rPr lang="hu-HU" sz="3600" dirty="0">
                <a:solidFill>
                  <a:srgbClr val="00B0F0"/>
                </a:solidFill>
              </a:rPr>
              <a:t>– </a:t>
            </a:r>
            <a:r>
              <a:rPr lang="hu-HU" sz="3600" dirty="0" smtClean="0">
                <a:solidFill>
                  <a:srgbClr val="00B0F0"/>
                </a:solidFill>
              </a:rPr>
              <a:t>25 </a:t>
            </a:r>
            <a:r>
              <a:rPr lang="hu-HU" sz="3600" dirty="0">
                <a:solidFill>
                  <a:srgbClr val="00B0F0"/>
                </a:solidFill>
              </a:rPr>
              <a:t>– </a:t>
            </a:r>
            <a:r>
              <a:rPr lang="hu-HU" sz="3600" dirty="0" smtClean="0">
                <a:solidFill>
                  <a:srgbClr val="00B0F0"/>
                </a:solidFill>
              </a:rPr>
              <a:t>5 </a:t>
            </a:r>
            <a:r>
              <a:rPr lang="hu-HU" sz="3600" dirty="0" smtClean="0"/>
              <a:t>=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617024" y="5686456"/>
            <a:ext cx="117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- 5</a:t>
            </a:r>
            <a:endParaRPr lang="hu-HU" sz="3600" b="1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75" y="162111"/>
            <a:ext cx="704886" cy="6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9505 -0.0331 C -0.11471 -0.0405 -0.1444 -0.04467 -0.17552 -0.04467 C -0.21093 -0.04467 -0.23932 -0.0405 -0.25898 -0.0331 L -0.3539 -4.44444E-6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4130" y="117693"/>
            <a:ext cx="101784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ősz beálltával a mókuscsalád összeszámolta ki mennyi mogyoróval várja a telet. A mogyorókat közös odúban tárolják, így előfordulhat, hogy valaki többet evett mint amennyit szedett. Segíts nekik és írd le a matematika nyelvén, majd számold ki kinek mekkora a vagyona!</a:t>
            </a:r>
          </a:p>
          <a:p>
            <a:r>
              <a:rPr lang="hu-HU" sz="2400" dirty="0" smtClean="0"/>
              <a:t>Mekkora „vagyonuk” van összesen?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Misi </a:t>
            </a:r>
            <a:r>
              <a:rPr lang="hu-HU" sz="2400" dirty="0"/>
              <a:t>73 szemet szedett, de éhes volt és </a:t>
            </a:r>
            <a:r>
              <a:rPr lang="hu-HU" sz="2400" dirty="0" smtClean="0"/>
              <a:t>28 </a:t>
            </a:r>
            <a:r>
              <a:rPr lang="hu-HU" sz="2400" dirty="0"/>
              <a:t>szemet megevett belőle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Mikinek 25 mogyorója volt, de a héten csak játszott, semmit se szedett, viszont megevett 58 szemet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Mici</a:t>
            </a:r>
            <a:r>
              <a:rPr lang="hu-HU" sz="2400" dirty="0" smtClean="0"/>
              <a:t> 54 mogyoróval tartozott, de sikerült a tartozásából  23 –</a:t>
            </a:r>
            <a:r>
              <a:rPr lang="hu-HU" sz="2400" dirty="0" err="1" smtClean="0"/>
              <a:t>at</a:t>
            </a:r>
            <a:r>
              <a:rPr lang="hu-HU" sz="2400" dirty="0" smtClean="0"/>
              <a:t> megadni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Marcsi tartozott a szomszéd mókusnak 26 mogyoróval, de sikerült betakarítania 110 </a:t>
            </a:r>
            <a:r>
              <a:rPr lang="hu-HU" sz="2400" dirty="0" smtClean="0"/>
              <a:t>szemet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Marcinak </a:t>
            </a:r>
            <a:r>
              <a:rPr lang="hu-HU" sz="2400" dirty="0"/>
              <a:t>volt 83 mogyorója és szedett mellé még 52 –</a:t>
            </a:r>
            <a:r>
              <a:rPr lang="hu-HU" sz="2400" dirty="0" smtClean="0"/>
              <a:t>t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21" y="2857403"/>
            <a:ext cx="1993552" cy="28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560" y="4106462"/>
            <a:ext cx="3833440" cy="237793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" y="402875"/>
            <a:ext cx="3383734" cy="261675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377688" y="294059"/>
            <a:ext cx="46089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800" dirty="0" smtClean="0"/>
              <a:t>Misi: </a:t>
            </a:r>
            <a:r>
              <a:rPr lang="hu-HU" sz="2800" dirty="0"/>
              <a:t>+ 73 – </a:t>
            </a:r>
            <a:r>
              <a:rPr lang="hu-HU" sz="2800" dirty="0" smtClean="0"/>
              <a:t>28 </a:t>
            </a:r>
            <a:r>
              <a:rPr lang="hu-HU" sz="2800" dirty="0"/>
              <a:t>= + </a:t>
            </a:r>
            <a:r>
              <a:rPr lang="hu-HU" sz="2800" dirty="0" smtClean="0"/>
              <a:t>45</a:t>
            </a:r>
          </a:p>
          <a:p>
            <a:pPr>
              <a:lnSpc>
                <a:spcPct val="200000"/>
              </a:lnSpc>
            </a:pPr>
            <a:r>
              <a:rPr lang="hu-HU" sz="2800" dirty="0" smtClean="0"/>
              <a:t>Miki: + 25 – 58 = - 33</a:t>
            </a:r>
          </a:p>
          <a:p>
            <a:pPr>
              <a:lnSpc>
                <a:spcPct val="200000"/>
              </a:lnSpc>
            </a:pPr>
            <a:r>
              <a:rPr lang="hu-HU" sz="2800" dirty="0" err="1" smtClean="0"/>
              <a:t>Mici</a:t>
            </a:r>
            <a:r>
              <a:rPr lang="hu-HU" sz="2800" dirty="0" smtClean="0"/>
              <a:t>: - 54 – ( - 23) = - 31</a:t>
            </a:r>
          </a:p>
          <a:p>
            <a:pPr>
              <a:lnSpc>
                <a:spcPct val="200000"/>
              </a:lnSpc>
            </a:pPr>
            <a:r>
              <a:rPr lang="hu-HU" sz="2800" dirty="0"/>
              <a:t>Marcsi: - 26 + 110 = + 84</a:t>
            </a:r>
          </a:p>
          <a:p>
            <a:pPr>
              <a:lnSpc>
                <a:spcPct val="200000"/>
              </a:lnSpc>
            </a:pPr>
            <a:r>
              <a:rPr lang="hu-HU" sz="2800" dirty="0" smtClean="0"/>
              <a:t>Marci: + </a:t>
            </a:r>
            <a:r>
              <a:rPr lang="hu-HU" sz="2800" dirty="0"/>
              <a:t>83 + 52 = + 135</a:t>
            </a:r>
          </a:p>
          <a:p>
            <a:pPr>
              <a:lnSpc>
                <a:spcPct val="200000"/>
              </a:lnSpc>
            </a:pP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9891" y="5033818"/>
            <a:ext cx="903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Összesen: + 45– 33 – 31 </a:t>
            </a:r>
            <a:r>
              <a:rPr lang="hu-HU" sz="2800" dirty="0"/>
              <a:t>+ 84 </a:t>
            </a:r>
            <a:r>
              <a:rPr lang="hu-HU" sz="2800" dirty="0" smtClean="0"/>
              <a:t>+ 135 = 200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350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15486"/>
              </p:ext>
            </p:extLst>
          </p:nvPr>
        </p:nvGraphicFramePr>
        <p:xfrm>
          <a:off x="4787558" y="4912385"/>
          <a:ext cx="2368983" cy="1661565"/>
        </p:xfrm>
        <a:graphic>
          <a:graphicData uri="http://schemas.openxmlformats.org/drawingml/2006/table">
            <a:tbl>
              <a:tblPr firstRow="1" firstCol="1" bandRow="1"/>
              <a:tblGrid>
                <a:gridCol w="789661">
                  <a:extLst>
                    <a:ext uri="{9D8B030D-6E8A-4147-A177-3AD203B41FA5}">
                      <a16:colId xmlns:a16="http://schemas.microsoft.com/office/drawing/2014/main" xmlns="" val="2463360086"/>
                    </a:ext>
                  </a:extLst>
                </a:gridCol>
                <a:gridCol w="789661">
                  <a:extLst>
                    <a:ext uri="{9D8B030D-6E8A-4147-A177-3AD203B41FA5}">
                      <a16:colId xmlns:a16="http://schemas.microsoft.com/office/drawing/2014/main" xmlns="" val="2851400751"/>
                    </a:ext>
                  </a:extLst>
                </a:gridCol>
                <a:gridCol w="789661">
                  <a:extLst>
                    <a:ext uri="{9D8B030D-6E8A-4147-A177-3AD203B41FA5}">
                      <a16:colId xmlns:a16="http://schemas.microsoft.com/office/drawing/2014/main" xmlns="" val="1756998983"/>
                    </a:ext>
                  </a:extLst>
                </a:gridCol>
              </a:tblGrid>
              <a:tr h="553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2112484"/>
                  </a:ext>
                </a:extLst>
              </a:tr>
              <a:tr h="553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hu-H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3997430"/>
                  </a:ext>
                </a:extLst>
              </a:tr>
              <a:tr h="553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1599142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46614"/>
              </p:ext>
            </p:extLst>
          </p:nvPr>
        </p:nvGraphicFramePr>
        <p:xfrm>
          <a:off x="7699908" y="3521619"/>
          <a:ext cx="4190509" cy="3002007"/>
        </p:xfrm>
        <a:graphic>
          <a:graphicData uri="http://schemas.openxmlformats.org/drawingml/2006/table">
            <a:tbl>
              <a:tblPr firstRow="1" firstCol="1" bandRow="1"/>
              <a:tblGrid>
                <a:gridCol w="1396836">
                  <a:extLst>
                    <a:ext uri="{9D8B030D-6E8A-4147-A177-3AD203B41FA5}">
                      <a16:colId xmlns:a16="http://schemas.microsoft.com/office/drawing/2014/main" xmlns="" val="501631264"/>
                    </a:ext>
                  </a:extLst>
                </a:gridCol>
                <a:gridCol w="1623856">
                  <a:extLst>
                    <a:ext uri="{9D8B030D-6E8A-4147-A177-3AD203B41FA5}">
                      <a16:colId xmlns:a16="http://schemas.microsoft.com/office/drawing/2014/main" xmlns="" val="2848196400"/>
                    </a:ext>
                  </a:extLst>
                </a:gridCol>
                <a:gridCol w="1169817">
                  <a:extLst>
                    <a:ext uri="{9D8B030D-6E8A-4147-A177-3AD203B41FA5}">
                      <a16:colId xmlns:a16="http://schemas.microsoft.com/office/drawing/2014/main" xmlns="" val="1066186268"/>
                    </a:ext>
                  </a:extLst>
                </a:gridCol>
              </a:tblGrid>
              <a:tr h="10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- 1400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0987265"/>
                  </a:ext>
                </a:extLst>
              </a:tr>
              <a:tr h="10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0631998"/>
                  </a:ext>
                </a:extLst>
              </a:tr>
              <a:tr h="1000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769847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05304"/>
              </p:ext>
            </p:extLst>
          </p:nvPr>
        </p:nvGraphicFramePr>
        <p:xfrm>
          <a:off x="6190384" y="1627923"/>
          <a:ext cx="2576007" cy="1683481"/>
        </p:xfrm>
        <a:graphic>
          <a:graphicData uri="http://schemas.openxmlformats.org/drawingml/2006/table">
            <a:tbl>
              <a:tblPr firstRow="1" firstCol="1" bandRow="1"/>
              <a:tblGrid>
                <a:gridCol w="858669">
                  <a:extLst>
                    <a:ext uri="{9D8B030D-6E8A-4147-A177-3AD203B41FA5}">
                      <a16:colId xmlns:a16="http://schemas.microsoft.com/office/drawing/2014/main" xmlns="" val="499377185"/>
                    </a:ext>
                  </a:extLst>
                </a:gridCol>
                <a:gridCol w="858669">
                  <a:extLst>
                    <a:ext uri="{9D8B030D-6E8A-4147-A177-3AD203B41FA5}">
                      <a16:colId xmlns:a16="http://schemas.microsoft.com/office/drawing/2014/main" xmlns="" val="290848000"/>
                    </a:ext>
                  </a:extLst>
                </a:gridCol>
                <a:gridCol w="858669">
                  <a:extLst>
                    <a:ext uri="{9D8B030D-6E8A-4147-A177-3AD203B41FA5}">
                      <a16:colId xmlns:a16="http://schemas.microsoft.com/office/drawing/2014/main" xmlns="" val="3352408704"/>
                    </a:ext>
                  </a:extLst>
                </a:gridCol>
              </a:tblGrid>
              <a:tr h="343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2062609"/>
                  </a:ext>
                </a:extLst>
              </a:tr>
              <a:tr h="613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6272850"/>
                  </a:ext>
                </a:extLst>
              </a:tr>
              <a:tr h="613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8546438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295564" y="443345"/>
            <a:ext cx="11789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Maki </a:t>
            </a:r>
            <a:r>
              <a:rPr lang="hu-HU" sz="2800" dirty="0" err="1" smtClean="0"/>
              <a:t>füzete</a:t>
            </a:r>
            <a:r>
              <a:rPr lang="hu-HU" sz="2800" dirty="0" smtClean="0"/>
              <a:t> megázott ezért néhány szám eltűnt a bűvös négyzetekből. </a:t>
            </a:r>
          </a:p>
          <a:p>
            <a:r>
              <a:rPr lang="hu-HU" sz="2800" dirty="0" smtClean="0"/>
              <a:t>Segíts neki visszaírni a hiányzó számokat!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3" y="1397452"/>
            <a:ext cx="5087413" cy="339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934</TotalTime>
  <Words>920</Words>
  <Application>Microsoft Office PowerPoint</Application>
  <PresentationFormat>Egyéni</PresentationFormat>
  <Paragraphs>271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Berlin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Takács Ildikó</dc:creator>
  <cp:lastModifiedBy>Andi</cp:lastModifiedBy>
  <cp:revision>49</cp:revision>
  <dcterms:created xsi:type="dcterms:W3CDTF">2019-10-03T16:48:41Z</dcterms:created>
  <dcterms:modified xsi:type="dcterms:W3CDTF">2021-09-15T20:36:46Z</dcterms:modified>
</cp:coreProperties>
</file>