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70" r:id="rId6"/>
    <p:sldId id="271" r:id="rId7"/>
    <p:sldId id="272" r:id="rId8"/>
    <p:sldId id="273" r:id="rId9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8873B-08AE-44A0-8C3D-6D31E868DD3E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E722-EC9B-443A-B85B-5FDB9C3B267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1539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8873B-08AE-44A0-8C3D-6D31E868DD3E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E722-EC9B-443A-B85B-5FDB9C3B267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656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8873B-08AE-44A0-8C3D-6D31E868DD3E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E722-EC9B-443A-B85B-5FDB9C3B267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486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8873B-08AE-44A0-8C3D-6D31E868DD3E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E722-EC9B-443A-B85B-5FDB9C3B267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8127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8873B-08AE-44A0-8C3D-6D31E868DD3E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E722-EC9B-443A-B85B-5FDB9C3B267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77093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8873B-08AE-44A0-8C3D-6D31E868DD3E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E722-EC9B-443A-B85B-5FDB9C3B267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3810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8873B-08AE-44A0-8C3D-6D31E868DD3E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E722-EC9B-443A-B85B-5FDB9C3B267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42299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8873B-08AE-44A0-8C3D-6D31E868DD3E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E722-EC9B-443A-B85B-5FDB9C3B267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22717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8873B-08AE-44A0-8C3D-6D31E868DD3E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E722-EC9B-443A-B85B-5FDB9C3B267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9233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8873B-08AE-44A0-8C3D-6D31E868DD3E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E722-EC9B-443A-B85B-5FDB9C3B267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67766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8873B-08AE-44A0-8C3D-6D31E868DD3E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7E722-EC9B-443A-B85B-5FDB9C3B267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75642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8873B-08AE-44A0-8C3D-6D31E868DD3E}" type="datetimeFigureOut">
              <a:rPr lang="hu-HU" smtClean="0"/>
              <a:t>2026. 06. 03.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7E722-EC9B-443A-B85B-5FDB9C3B267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1857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Testek ábrázolása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Neved: ……………………………………………………. </a:t>
            </a:r>
          </a:p>
          <a:p>
            <a:r>
              <a:rPr lang="hu-HU" dirty="0" smtClean="0"/>
              <a:t>7.b osztály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78448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Csoportba foglalás 8"/>
          <p:cNvGrpSpPr/>
          <p:nvPr/>
        </p:nvGrpSpPr>
        <p:grpSpPr>
          <a:xfrm>
            <a:off x="4669362" y="687297"/>
            <a:ext cx="6357257" cy="2407687"/>
            <a:chOff x="4974165" y="2396278"/>
            <a:chExt cx="6357257" cy="2407687"/>
          </a:xfrm>
        </p:grpSpPr>
        <p:sp>
          <p:nvSpPr>
            <p:cNvPr id="7" name="Lekerekített téglalap 6"/>
            <p:cNvSpPr/>
            <p:nvPr/>
          </p:nvSpPr>
          <p:spPr>
            <a:xfrm>
              <a:off x="4974165" y="2403642"/>
              <a:ext cx="6357257" cy="240032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8" name="Szövegdoboz 7"/>
            <p:cNvSpPr txBox="1"/>
            <p:nvPr/>
          </p:nvSpPr>
          <p:spPr>
            <a:xfrm>
              <a:off x="5116325" y="2396278"/>
              <a:ext cx="218739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600" b="1" dirty="0" smtClean="0">
                  <a:solidFill>
                    <a:srgbClr val="FF0000"/>
                  </a:solidFill>
                </a:rPr>
                <a:t>TÉRFOGAT</a:t>
              </a:r>
              <a:endParaRPr lang="hu-HU" sz="36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Szövegdoboz 2"/>
          <p:cNvSpPr txBox="1"/>
          <p:nvPr/>
        </p:nvSpPr>
        <p:spPr>
          <a:xfrm>
            <a:off x="1637211" y="357053"/>
            <a:ext cx="9496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Minden kocka éle 2 cm. Az egymás mellé vagy egymásra helyezett kockák össze vannak ragasztva!</a:t>
            </a:r>
            <a:endParaRPr lang="hu-HU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4983631" y="1433157"/>
            <a:ext cx="59593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 smtClean="0"/>
              <a:t>1 db kocka térfogata: </a:t>
            </a:r>
            <a:r>
              <a:rPr lang="hu-HU" sz="2400" b="1" dirty="0" smtClean="0">
                <a:solidFill>
                  <a:srgbClr val="FF0000"/>
                </a:solidFill>
              </a:rPr>
              <a:t>V</a:t>
            </a:r>
            <a:r>
              <a:rPr lang="hu-HU" sz="2400" dirty="0" smtClean="0"/>
              <a:t>=</a:t>
            </a:r>
            <a:r>
              <a:rPr lang="hu-HU" sz="2400" dirty="0" err="1" smtClean="0"/>
              <a:t>a</a:t>
            </a:r>
            <a:r>
              <a:rPr lang="hu-HU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·a·a</a:t>
            </a:r>
            <a:r>
              <a:rPr lang="hu-H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=…·….·….= …. cm</a:t>
            </a:r>
            <a:r>
              <a:rPr lang="hu-HU" sz="24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hu-HU" sz="2400" baseline="30000" dirty="0"/>
          </a:p>
        </p:txBody>
      </p:sp>
      <p:sp>
        <p:nvSpPr>
          <p:cNvPr id="6" name="Szövegdoboz 5"/>
          <p:cNvSpPr txBox="1"/>
          <p:nvPr/>
        </p:nvSpPr>
        <p:spPr>
          <a:xfrm>
            <a:off x="4994660" y="2003017"/>
            <a:ext cx="5948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 smtClean="0"/>
              <a:t>Az ábrán látható test térfogata: …</a:t>
            </a:r>
            <a:r>
              <a:rPr lang="hu-H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·….= </a:t>
            </a:r>
            <a:r>
              <a:rPr lang="hu-HU" sz="24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…… cm</a:t>
            </a:r>
            <a:r>
              <a:rPr lang="hu-HU" sz="2400" b="1" baseline="300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hu-HU" sz="2400" b="1" baseline="30000" dirty="0">
              <a:solidFill>
                <a:srgbClr val="FF0000"/>
              </a:solidFill>
            </a:endParaRPr>
          </a:p>
        </p:txBody>
      </p:sp>
      <p:grpSp>
        <p:nvGrpSpPr>
          <p:cNvPr id="15" name="Csoportba foglalás 14"/>
          <p:cNvGrpSpPr/>
          <p:nvPr/>
        </p:nvGrpSpPr>
        <p:grpSpPr>
          <a:xfrm>
            <a:off x="4669361" y="3741315"/>
            <a:ext cx="6357257" cy="2400323"/>
            <a:chOff x="4669361" y="3603803"/>
            <a:chExt cx="6357257" cy="2400323"/>
          </a:xfrm>
        </p:grpSpPr>
        <p:sp>
          <p:nvSpPr>
            <p:cNvPr id="11" name="Lekerekített téglalap 10"/>
            <p:cNvSpPr/>
            <p:nvPr/>
          </p:nvSpPr>
          <p:spPr>
            <a:xfrm>
              <a:off x="4669361" y="3603803"/>
              <a:ext cx="6357257" cy="240032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" name="Szövegdoboz 11"/>
            <p:cNvSpPr txBox="1"/>
            <p:nvPr/>
          </p:nvSpPr>
          <p:spPr>
            <a:xfrm>
              <a:off x="4811522" y="3603803"/>
              <a:ext cx="168347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3600" b="1" dirty="0" smtClean="0">
                  <a:solidFill>
                    <a:srgbClr val="FF0000"/>
                  </a:solidFill>
                </a:rPr>
                <a:t>FELSZÍN</a:t>
              </a:r>
              <a:endParaRPr lang="hu-HU" sz="36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3" name="Téglalap 12"/>
          <p:cNvSpPr/>
          <p:nvPr/>
        </p:nvSpPr>
        <p:spPr>
          <a:xfrm>
            <a:off x="4669361" y="4635378"/>
            <a:ext cx="6463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400" dirty="0" smtClean="0"/>
              <a:t>Az ábrán látható testet …. db négyzetlap határolja.</a:t>
            </a:r>
          </a:p>
        </p:txBody>
      </p:sp>
      <p:sp>
        <p:nvSpPr>
          <p:cNvPr id="14" name="Téglalap 13"/>
          <p:cNvSpPr/>
          <p:nvPr/>
        </p:nvSpPr>
        <p:spPr>
          <a:xfrm>
            <a:off x="4858965" y="4261178"/>
            <a:ext cx="53973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400" dirty="0"/>
              <a:t>1 db </a:t>
            </a:r>
            <a:r>
              <a:rPr lang="hu-HU" sz="2400" dirty="0" smtClean="0"/>
              <a:t>négyzetlap területe: </a:t>
            </a:r>
            <a:r>
              <a:rPr lang="hu-HU" sz="2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a·a</a:t>
            </a:r>
            <a:r>
              <a:rPr lang="hu-H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=…·…= … cm</a:t>
            </a:r>
            <a:r>
              <a:rPr lang="hu-HU" sz="24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hu-HU" sz="2400" baseline="30000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4730981" y="5154153"/>
            <a:ext cx="57885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 smtClean="0"/>
              <a:t>Az ábrán látható test felszíne: </a:t>
            </a:r>
            <a:r>
              <a:rPr lang="hu-HU" sz="2400" b="1" dirty="0" smtClean="0">
                <a:solidFill>
                  <a:srgbClr val="FF0000"/>
                </a:solidFill>
              </a:rPr>
              <a:t>A</a:t>
            </a:r>
            <a:r>
              <a:rPr lang="hu-HU" sz="2400" dirty="0" smtClean="0"/>
              <a:t>=…</a:t>
            </a:r>
            <a:r>
              <a:rPr lang="hu-H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·…= </a:t>
            </a:r>
            <a:r>
              <a:rPr lang="hu-HU" sz="24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…. cm</a:t>
            </a:r>
            <a:r>
              <a:rPr lang="hu-HU" sz="2400" b="1" baseline="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hu-HU" sz="2400" b="1" baseline="30000" dirty="0">
              <a:solidFill>
                <a:srgbClr val="FF0000"/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381" y="687297"/>
            <a:ext cx="2464519" cy="231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927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1011501" y="191623"/>
            <a:ext cx="9548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Minden kocka éle 3 cm. Az egymás mellé vagy egymásra helyezett kockák össze vannak ragasztva!</a:t>
            </a:r>
            <a:endParaRPr lang="hu-HU" b="1" dirty="0"/>
          </a:p>
        </p:txBody>
      </p:sp>
      <p:grpSp>
        <p:nvGrpSpPr>
          <p:cNvPr id="24" name="Csoportba foglalás 23"/>
          <p:cNvGrpSpPr/>
          <p:nvPr/>
        </p:nvGrpSpPr>
        <p:grpSpPr>
          <a:xfrm>
            <a:off x="4669360" y="704547"/>
            <a:ext cx="6389122" cy="2407687"/>
            <a:chOff x="4669360" y="704547"/>
            <a:chExt cx="6389122" cy="2407687"/>
          </a:xfrm>
        </p:grpSpPr>
        <p:grpSp>
          <p:nvGrpSpPr>
            <p:cNvPr id="9" name="Csoportba foglalás 8"/>
            <p:cNvGrpSpPr/>
            <p:nvPr/>
          </p:nvGrpSpPr>
          <p:grpSpPr>
            <a:xfrm>
              <a:off x="4669360" y="704547"/>
              <a:ext cx="6357257" cy="2407687"/>
              <a:chOff x="4974165" y="2396278"/>
              <a:chExt cx="6357257" cy="2407687"/>
            </a:xfrm>
          </p:grpSpPr>
          <p:sp>
            <p:nvSpPr>
              <p:cNvPr id="7" name="Lekerekített téglalap 6"/>
              <p:cNvSpPr/>
              <p:nvPr/>
            </p:nvSpPr>
            <p:spPr>
              <a:xfrm>
                <a:off x="4974165" y="2403642"/>
                <a:ext cx="6357257" cy="2400323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8" name="Szövegdoboz 7"/>
              <p:cNvSpPr txBox="1"/>
              <p:nvPr/>
            </p:nvSpPr>
            <p:spPr>
              <a:xfrm>
                <a:off x="5116325" y="2396278"/>
                <a:ext cx="218739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sz="3600" b="1" dirty="0" smtClean="0">
                    <a:solidFill>
                      <a:srgbClr val="FF0000"/>
                    </a:solidFill>
                  </a:rPr>
                  <a:t>TÉRFOGAT</a:t>
                </a:r>
                <a:endParaRPr lang="hu-HU" sz="3600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" name="Szövegdoboz 4"/>
            <p:cNvSpPr txBox="1"/>
            <p:nvPr/>
          </p:nvSpPr>
          <p:spPr>
            <a:xfrm>
              <a:off x="5099158" y="1423964"/>
              <a:ext cx="59593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 smtClean="0"/>
                <a:t>1 db kocka térfogata: </a:t>
              </a:r>
              <a:r>
                <a:rPr lang="hu-HU" sz="2400" b="1" dirty="0" smtClean="0">
                  <a:solidFill>
                    <a:srgbClr val="FF0000"/>
                  </a:solidFill>
                </a:rPr>
                <a:t>V</a:t>
              </a:r>
              <a:r>
                <a:rPr lang="hu-HU" sz="2400" dirty="0" smtClean="0"/>
                <a:t>=</a:t>
              </a:r>
              <a:r>
                <a:rPr lang="hu-HU" sz="2400" dirty="0" err="1" smtClean="0"/>
                <a:t>a</a:t>
              </a:r>
              <a:r>
                <a:rPr lang="hu-HU" sz="24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·a·a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=…·….·….= …. cm</a:t>
              </a:r>
              <a:r>
                <a:rPr lang="hu-HU" sz="2400" baseline="30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  <a:endParaRPr lang="hu-HU" sz="2400" baseline="30000" dirty="0"/>
            </a:p>
          </p:txBody>
        </p:sp>
        <p:sp>
          <p:nvSpPr>
            <p:cNvPr id="6" name="Szövegdoboz 5"/>
            <p:cNvSpPr txBox="1"/>
            <p:nvPr/>
          </p:nvSpPr>
          <p:spPr>
            <a:xfrm>
              <a:off x="5100184" y="2045710"/>
              <a:ext cx="59226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 smtClean="0"/>
                <a:t>Az ábrán látható test térfogata: …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·….= </a:t>
              </a:r>
              <a:r>
                <a:rPr lang="hu-HU" sz="2400" b="1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…… cm</a:t>
              </a:r>
              <a:r>
                <a:rPr lang="hu-HU" sz="2400" b="1" baseline="300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  <a:endParaRPr lang="hu-HU" sz="2400" b="1" baseline="30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3" name="Csoportba foglalás 22"/>
          <p:cNvGrpSpPr/>
          <p:nvPr/>
        </p:nvGrpSpPr>
        <p:grpSpPr>
          <a:xfrm>
            <a:off x="4669361" y="3741315"/>
            <a:ext cx="6463693" cy="2400323"/>
            <a:chOff x="4669361" y="3741315"/>
            <a:chExt cx="6463693" cy="2400323"/>
          </a:xfrm>
        </p:grpSpPr>
        <p:grpSp>
          <p:nvGrpSpPr>
            <p:cNvPr id="17" name="Csoportba foglalás 16"/>
            <p:cNvGrpSpPr/>
            <p:nvPr/>
          </p:nvGrpSpPr>
          <p:grpSpPr>
            <a:xfrm>
              <a:off x="4669361" y="3741315"/>
              <a:ext cx="6357257" cy="2400323"/>
              <a:chOff x="4669361" y="3603803"/>
              <a:chExt cx="6357257" cy="2400323"/>
            </a:xfrm>
          </p:grpSpPr>
          <p:sp>
            <p:nvSpPr>
              <p:cNvPr id="18" name="Lekerekített téglalap 17"/>
              <p:cNvSpPr/>
              <p:nvPr/>
            </p:nvSpPr>
            <p:spPr>
              <a:xfrm>
                <a:off x="4669361" y="3603803"/>
                <a:ext cx="6357257" cy="2400323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19" name="Szövegdoboz 18"/>
              <p:cNvSpPr txBox="1"/>
              <p:nvPr/>
            </p:nvSpPr>
            <p:spPr>
              <a:xfrm>
                <a:off x="4811522" y="3603803"/>
                <a:ext cx="168347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sz="3600" b="1" dirty="0" smtClean="0">
                    <a:solidFill>
                      <a:srgbClr val="FF0000"/>
                    </a:solidFill>
                  </a:rPr>
                  <a:t>FELSZÍN</a:t>
                </a:r>
                <a:endParaRPr lang="hu-HU" sz="3600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20" name="Téglalap 19"/>
            <p:cNvSpPr/>
            <p:nvPr/>
          </p:nvSpPr>
          <p:spPr>
            <a:xfrm>
              <a:off x="4669361" y="4635378"/>
              <a:ext cx="646369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sz="2400" dirty="0" smtClean="0"/>
                <a:t>Az ábrán látható testet …. db négyzetlap határolja.</a:t>
              </a:r>
            </a:p>
          </p:txBody>
        </p:sp>
        <p:sp>
          <p:nvSpPr>
            <p:cNvPr id="21" name="Téglalap 20"/>
            <p:cNvSpPr/>
            <p:nvPr/>
          </p:nvSpPr>
          <p:spPr>
            <a:xfrm>
              <a:off x="4858965" y="4261178"/>
              <a:ext cx="539737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sz="2400" dirty="0"/>
                <a:t>1 db </a:t>
              </a:r>
              <a:r>
                <a:rPr lang="hu-HU" sz="2400" dirty="0" smtClean="0"/>
                <a:t>négyzetlap területe: </a:t>
              </a:r>
              <a:r>
                <a:rPr lang="hu-HU" sz="24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a·a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=…·…= … cm</a:t>
              </a:r>
              <a:r>
                <a:rPr lang="hu-HU" sz="2400" baseline="30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hu-HU" sz="2400" baseline="30000" dirty="0"/>
            </a:p>
          </p:txBody>
        </p:sp>
        <p:sp>
          <p:nvSpPr>
            <p:cNvPr id="22" name="Szövegdoboz 21"/>
            <p:cNvSpPr txBox="1"/>
            <p:nvPr/>
          </p:nvSpPr>
          <p:spPr>
            <a:xfrm>
              <a:off x="4730981" y="5154153"/>
              <a:ext cx="57885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 smtClean="0"/>
                <a:t>Az ábrán látható test felszíne: </a:t>
              </a:r>
              <a:r>
                <a:rPr lang="hu-HU" sz="2400" b="1" dirty="0" smtClean="0">
                  <a:solidFill>
                    <a:srgbClr val="FF0000"/>
                  </a:solidFill>
                </a:rPr>
                <a:t>A</a:t>
              </a:r>
              <a:r>
                <a:rPr lang="hu-HU" sz="2400" dirty="0" smtClean="0"/>
                <a:t>=…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·…= </a:t>
              </a:r>
              <a:r>
                <a:rPr lang="hu-HU" sz="2400" b="1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…. cm</a:t>
              </a:r>
              <a:r>
                <a:rPr lang="hu-HU" sz="2400" b="1" baseline="300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hu-HU" sz="2400" b="1" baseline="300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39729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1011501" y="191623"/>
            <a:ext cx="9548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Minden kocka éle 2 cm. Az egymás mellé vagy egymásra helyezett kockák össze vannak ragasztva!</a:t>
            </a:r>
            <a:endParaRPr lang="hu-HU" b="1" dirty="0"/>
          </a:p>
        </p:txBody>
      </p:sp>
      <p:grpSp>
        <p:nvGrpSpPr>
          <p:cNvPr id="24" name="Csoportba foglalás 23"/>
          <p:cNvGrpSpPr/>
          <p:nvPr/>
        </p:nvGrpSpPr>
        <p:grpSpPr>
          <a:xfrm>
            <a:off x="4669360" y="704547"/>
            <a:ext cx="6389122" cy="2407687"/>
            <a:chOff x="4669360" y="704547"/>
            <a:chExt cx="6389122" cy="2407687"/>
          </a:xfrm>
        </p:grpSpPr>
        <p:grpSp>
          <p:nvGrpSpPr>
            <p:cNvPr id="9" name="Csoportba foglalás 8"/>
            <p:cNvGrpSpPr/>
            <p:nvPr/>
          </p:nvGrpSpPr>
          <p:grpSpPr>
            <a:xfrm>
              <a:off x="4669360" y="704547"/>
              <a:ext cx="6357257" cy="2407687"/>
              <a:chOff x="4974165" y="2396278"/>
              <a:chExt cx="6357257" cy="2407687"/>
            </a:xfrm>
          </p:grpSpPr>
          <p:sp>
            <p:nvSpPr>
              <p:cNvPr id="7" name="Lekerekített téglalap 6"/>
              <p:cNvSpPr/>
              <p:nvPr/>
            </p:nvSpPr>
            <p:spPr>
              <a:xfrm>
                <a:off x="4974165" y="2403642"/>
                <a:ext cx="6357257" cy="2400323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8" name="Szövegdoboz 7"/>
              <p:cNvSpPr txBox="1"/>
              <p:nvPr/>
            </p:nvSpPr>
            <p:spPr>
              <a:xfrm>
                <a:off x="5116325" y="2396278"/>
                <a:ext cx="218739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sz="3600" b="1" dirty="0" smtClean="0">
                    <a:solidFill>
                      <a:srgbClr val="FF0000"/>
                    </a:solidFill>
                  </a:rPr>
                  <a:t>TÉRFOGAT</a:t>
                </a:r>
                <a:endParaRPr lang="hu-HU" sz="3600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" name="Szövegdoboz 4"/>
            <p:cNvSpPr txBox="1"/>
            <p:nvPr/>
          </p:nvSpPr>
          <p:spPr>
            <a:xfrm>
              <a:off x="5099158" y="1423964"/>
              <a:ext cx="59593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 smtClean="0"/>
                <a:t>1 db kocka térfogata: </a:t>
              </a:r>
              <a:r>
                <a:rPr lang="hu-HU" sz="2400" b="1" dirty="0" smtClean="0">
                  <a:solidFill>
                    <a:srgbClr val="FF0000"/>
                  </a:solidFill>
                </a:rPr>
                <a:t>V</a:t>
              </a:r>
              <a:r>
                <a:rPr lang="hu-HU" sz="2400" dirty="0" smtClean="0"/>
                <a:t>=</a:t>
              </a:r>
              <a:r>
                <a:rPr lang="hu-HU" sz="2400" dirty="0" err="1" smtClean="0"/>
                <a:t>a</a:t>
              </a:r>
              <a:r>
                <a:rPr lang="hu-HU" sz="24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·a·a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=…·….·….= …. cm</a:t>
              </a:r>
              <a:r>
                <a:rPr lang="hu-HU" sz="2400" baseline="30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  <a:endParaRPr lang="hu-HU" sz="2400" baseline="30000" dirty="0"/>
            </a:p>
          </p:txBody>
        </p:sp>
        <p:sp>
          <p:nvSpPr>
            <p:cNvPr id="6" name="Szövegdoboz 5"/>
            <p:cNvSpPr txBox="1"/>
            <p:nvPr/>
          </p:nvSpPr>
          <p:spPr>
            <a:xfrm>
              <a:off x="5100184" y="2045710"/>
              <a:ext cx="59226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 smtClean="0"/>
                <a:t>Az ábrán látható test térfogata: …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·….= </a:t>
              </a:r>
              <a:r>
                <a:rPr lang="hu-HU" sz="2400" b="1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…… cm</a:t>
              </a:r>
              <a:r>
                <a:rPr lang="hu-HU" sz="2400" b="1" baseline="300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  <a:endParaRPr lang="hu-HU" sz="2400" b="1" baseline="30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3" name="Csoportba foglalás 22"/>
          <p:cNvGrpSpPr/>
          <p:nvPr/>
        </p:nvGrpSpPr>
        <p:grpSpPr>
          <a:xfrm>
            <a:off x="4669361" y="3741315"/>
            <a:ext cx="6463693" cy="2400323"/>
            <a:chOff x="4669361" y="3741315"/>
            <a:chExt cx="6463693" cy="2400323"/>
          </a:xfrm>
        </p:grpSpPr>
        <p:grpSp>
          <p:nvGrpSpPr>
            <p:cNvPr id="17" name="Csoportba foglalás 16"/>
            <p:cNvGrpSpPr/>
            <p:nvPr/>
          </p:nvGrpSpPr>
          <p:grpSpPr>
            <a:xfrm>
              <a:off x="4669361" y="3741315"/>
              <a:ext cx="6357257" cy="2400323"/>
              <a:chOff x="4669361" y="3603803"/>
              <a:chExt cx="6357257" cy="2400323"/>
            </a:xfrm>
          </p:grpSpPr>
          <p:sp>
            <p:nvSpPr>
              <p:cNvPr id="18" name="Lekerekített téglalap 17"/>
              <p:cNvSpPr/>
              <p:nvPr/>
            </p:nvSpPr>
            <p:spPr>
              <a:xfrm>
                <a:off x="4669361" y="3603803"/>
                <a:ext cx="6357257" cy="2400323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19" name="Szövegdoboz 18"/>
              <p:cNvSpPr txBox="1"/>
              <p:nvPr/>
            </p:nvSpPr>
            <p:spPr>
              <a:xfrm>
                <a:off x="4811522" y="3603803"/>
                <a:ext cx="168347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sz="3600" b="1" dirty="0" smtClean="0">
                    <a:solidFill>
                      <a:srgbClr val="FF0000"/>
                    </a:solidFill>
                  </a:rPr>
                  <a:t>FELSZÍN</a:t>
                </a:r>
                <a:endParaRPr lang="hu-HU" sz="3600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20" name="Téglalap 19"/>
            <p:cNvSpPr/>
            <p:nvPr/>
          </p:nvSpPr>
          <p:spPr>
            <a:xfrm>
              <a:off x="4669361" y="4635378"/>
              <a:ext cx="646369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sz="2400" dirty="0" smtClean="0"/>
                <a:t>Az ábrán látható testet …. db négyzetlap határolja.</a:t>
              </a:r>
            </a:p>
          </p:txBody>
        </p:sp>
        <p:sp>
          <p:nvSpPr>
            <p:cNvPr id="21" name="Téglalap 20"/>
            <p:cNvSpPr/>
            <p:nvPr/>
          </p:nvSpPr>
          <p:spPr>
            <a:xfrm>
              <a:off x="4858965" y="4261178"/>
              <a:ext cx="539737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sz="2400" dirty="0"/>
                <a:t>1 db </a:t>
              </a:r>
              <a:r>
                <a:rPr lang="hu-HU" sz="2400" dirty="0" smtClean="0"/>
                <a:t>négyzetlap területe: </a:t>
              </a:r>
              <a:r>
                <a:rPr lang="hu-HU" sz="24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a·a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=…·…= … cm</a:t>
              </a:r>
              <a:r>
                <a:rPr lang="hu-HU" sz="2400" baseline="30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hu-HU" sz="2400" baseline="30000" dirty="0"/>
            </a:p>
          </p:txBody>
        </p:sp>
        <p:sp>
          <p:nvSpPr>
            <p:cNvPr id="22" name="Szövegdoboz 21"/>
            <p:cNvSpPr txBox="1"/>
            <p:nvPr/>
          </p:nvSpPr>
          <p:spPr>
            <a:xfrm>
              <a:off x="4730981" y="5154153"/>
              <a:ext cx="57885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 smtClean="0"/>
                <a:t>Az ábrán látható test felszíne: </a:t>
              </a:r>
              <a:r>
                <a:rPr lang="hu-HU" sz="2400" b="1" dirty="0" smtClean="0">
                  <a:solidFill>
                    <a:srgbClr val="FF0000"/>
                  </a:solidFill>
                </a:rPr>
                <a:t>A</a:t>
              </a:r>
              <a:r>
                <a:rPr lang="hu-HU" sz="2400" dirty="0" smtClean="0"/>
                <a:t>=…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·…= </a:t>
              </a:r>
              <a:r>
                <a:rPr lang="hu-HU" sz="2400" b="1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…. cm</a:t>
              </a:r>
              <a:r>
                <a:rPr lang="hu-HU" sz="2400" b="1" baseline="300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hu-HU" sz="2400" b="1" baseline="300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4503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1011501" y="191623"/>
            <a:ext cx="9548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Minden kocka éle 2 cm. Az egymás mellé vagy egymásra helyezett kockák össze vannak ragasztva!</a:t>
            </a:r>
            <a:endParaRPr lang="hu-HU" b="1" dirty="0"/>
          </a:p>
        </p:txBody>
      </p:sp>
      <p:grpSp>
        <p:nvGrpSpPr>
          <p:cNvPr id="24" name="Csoportba foglalás 23"/>
          <p:cNvGrpSpPr/>
          <p:nvPr/>
        </p:nvGrpSpPr>
        <p:grpSpPr>
          <a:xfrm>
            <a:off x="4669360" y="704547"/>
            <a:ext cx="6389122" cy="2407687"/>
            <a:chOff x="4669360" y="704547"/>
            <a:chExt cx="6389122" cy="2407687"/>
          </a:xfrm>
        </p:grpSpPr>
        <p:grpSp>
          <p:nvGrpSpPr>
            <p:cNvPr id="9" name="Csoportba foglalás 8"/>
            <p:cNvGrpSpPr/>
            <p:nvPr/>
          </p:nvGrpSpPr>
          <p:grpSpPr>
            <a:xfrm>
              <a:off x="4669360" y="704547"/>
              <a:ext cx="6357257" cy="2407687"/>
              <a:chOff x="4974165" y="2396278"/>
              <a:chExt cx="6357257" cy="2407687"/>
            </a:xfrm>
          </p:grpSpPr>
          <p:sp>
            <p:nvSpPr>
              <p:cNvPr id="7" name="Lekerekített téglalap 6"/>
              <p:cNvSpPr/>
              <p:nvPr/>
            </p:nvSpPr>
            <p:spPr>
              <a:xfrm>
                <a:off x="4974165" y="2403642"/>
                <a:ext cx="6357257" cy="2400323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8" name="Szövegdoboz 7"/>
              <p:cNvSpPr txBox="1"/>
              <p:nvPr/>
            </p:nvSpPr>
            <p:spPr>
              <a:xfrm>
                <a:off x="5116325" y="2396278"/>
                <a:ext cx="218739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sz="3600" b="1" dirty="0" smtClean="0">
                    <a:solidFill>
                      <a:srgbClr val="FF0000"/>
                    </a:solidFill>
                  </a:rPr>
                  <a:t>TÉRFOGAT</a:t>
                </a:r>
                <a:endParaRPr lang="hu-HU" sz="3600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" name="Szövegdoboz 4"/>
            <p:cNvSpPr txBox="1"/>
            <p:nvPr/>
          </p:nvSpPr>
          <p:spPr>
            <a:xfrm>
              <a:off x="5099158" y="1423964"/>
              <a:ext cx="59593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 smtClean="0"/>
                <a:t>1 db kocka térfogata: </a:t>
              </a:r>
              <a:r>
                <a:rPr lang="hu-HU" sz="2400" b="1" dirty="0" smtClean="0">
                  <a:solidFill>
                    <a:srgbClr val="FF0000"/>
                  </a:solidFill>
                </a:rPr>
                <a:t>V</a:t>
              </a:r>
              <a:r>
                <a:rPr lang="hu-HU" sz="2400" dirty="0" smtClean="0"/>
                <a:t>=</a:t>
              </a:r>
              <a:r>
                <a:rPr lang="hu-HU" sz="2400" dirty="0" err="1" smtClean="0"/>
                <a:t>a</a:t>
              </a:r>
              <a:r>
                <a:rPr lang="hu-HU" sz="24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·a·a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=…·….·….= …. cm</a:t>
              </a:r>
              <a:r>
                <a:rPr lang="hu-HU" sz="2400" baseline="30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  <a:endParaRPr lang="hu-HU" sz="2400" baseline="30000" dirty="0"/>
            </a:p>
          </p:txBody>
        </p:sp>
        <p:sp>
          <p:nvSpPr>
            <p:cNvPr id="6" name="Szövegdoboz 5"/>
            <p:cNvSpPr txBox="1"/>
            <p:nvPr/>
          </p:nvSpPr>
          <p:spPr>
            <a:xfrm>
              <a:off x="5100184" y="2045710"/>
              <a:ext cx="59226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 smtClean="0"/>
                <a:t>Az ábrán látható test térfogata: …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·….= </a:t>
              </a:r>
              <a:r>
                <a:rPr lang="hu-HU" sz="2400" b="1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…… cm</a:t>
              </a:r>
              <a:r>
                <a:rPr lang="hu-HU" sz="2400" b="1" baseline="300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  <a:endParaRPr lang="hu-HU" sz="2400" b="1" baseline="30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3" name="Csoportba foglalás 22"/>
          <p:cNvGrpSpPr/>
          <p:nvPr/>
        </p:nvGrpSpPr>
        <p:grpSpPr>
          <a:xfrm>
            <a:off x="4669361" y="3741315"/>
            <a:ext cx="6463693" cy="2400323"/>
            <a:chOff x="4669361" y="3741315"/>
            <a:chExt cx="6463693" cy="2400323"/>
          </a:xfrm>
        </p:grpSpPr>
        <p:grpSp>
          <p:nvGrpSpPr>
            <p:cNvPr id="17" name="Csoportba foglalás 16"/>
            <p:cNvGrpSpPr/>
            <p:nvPr/>
          </p:nvGrpSpPr>
          <p:grpSpPr>
            <a:xfrm>
              <a:off x="4669361" y="3741315"/>
              <a:ext cx="6357257" cy="2400323"/>
              <a:chOff x="4669361" y="3603803"/>
              <a:chExt cx="6357257" cy="2400323"/>
            </a:xfrm>
          </p:grpSpPr>
          <p:sp>
            <p:nvSpPr>
              <p:cNvPr id="18" name="Lekerekített téglalap 17"/>
              <p:cNvSpPr/>
              <p:nvPr/>
            </p:nvSpPr>
            <p:spPr>
              <a:xfrm>
                <a:off x="4669361" y="3603803"/>
                <a:ext cx="6357257" cy="2400323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19" name="Szövegdoboz 18"/>
              <p:cNvSpPr txBox="1"/>
              <p:nvPr/>
            </p:nvSpPr>
            <p:spPr>
              <a:xfrm>
                <a:off x="4811522" y="3603803"/>
                <a:ext cx="168347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sz="3600" b="1" dirty="0" smtClean="0">
                    <a:solidFill>
                      <a:srgbClr val="FF0000"/>
                    </a:solidFill>
                  </a:rPr>
                  <a:t>FELSZÍN</a:t>
                </a:r>
                <a:endParaRPr lang="hu-HU" sz="3600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20" name="Téglalap 19"/>
            <p:cNvSpPr/>
            <p:nvPr/>
          </p:nvSpPr>
          <p:spPr>
            <a:xfrm>
              <a:off x="4669361" y="4635378"/>
              <a:ext cx="646369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sz="2400" dirty="0" smtClean="0"/>
                <a:t>Az ábrán látható testet …. db négyzetlap határolja.</a:t>
              </a:r>
            </a:p>
          </p:txBody>
        </p:sp>
        <p:sp>
          <p:nvSpPr>
            <p:cNvPr id="21" name="Téglalap 20"/>
            <p:cNvSpPr/>
            <p:nvPr/>
          </p:nvSpPr>
          <p:spPr>
            <a:xfrm>
              <a:off x="4858965" y="4261178"/>
              <a:ext cx="539737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sz="2400" dirty="0"/>
                <a:t>1 db </a:t>
              </a:r>
              <a:r>
                <a:rPr lang="hu-HU" sz="2400" dirty="0" smtClean="0"/>
                <a:t>négyzetlap területe: </a:t>
              </a:r>
              <a:r>
                <a:rPr lang="hu-HU" sz="24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a·a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=…·…= … cm</a:t>
              </a:r>
              <a:r>
                <a:rPr lang="hu-HU" sz="2400" baseline="30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hu-HU" sz="2400" baseline="30000" dirty="0"/>
            </a:p>
          </p:txBody>
        </p:sp>
        <p:sp>
          <p:nvSpPr>
            <p:cNvPr id="22" name="Szövegdoboz 21"/>
            <p:cNvSpPr txBox="1"/>
            <p:nvPr/>
          </p:nvSpPr>
          <p:spPr>
            <a:xfrm>
              <a:off x="4730981" y="5154153"/>
              <a:ext cx="57885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 smtClean="0"/>
                <a:t>Az ábrán látható test felszíne: </a:t>
              </a:r>
              <a:r>
                <a:rPr lang="hu-HU" sz="2400" b="1" dirty="0" smtClean="0">
                  <a:solidFill>
                    <a:srgbClr val="FF0000"/>
                  </a:solidFill>
                </a:rPr>
                <a:t>A</a:t>
              </a:r>
              <a:r>
                <a:rPr lang="hu-HU" sz="2400" dirty="0" smtClean="0"/>
                <a:t>=…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·…= </a:t>
              </a:r>
              <a:r>
                <a:rPr lang="hu-HU" sz="2400" b="1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…. cm</a:t>
              </a:r>
              <a:r>
                <a:rPr lang="hu-HU" sz="2400" b="1" baseline="300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hu-HU" sz="2400" b="1" baseline="300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01384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1011501" y="191623"/>
            <a:ext cx="9548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Minden kocka éle 3 cm. Az egymás mellé vagy egymásra helyezett kockák össze vannak ragasztva!</a:t>
            </a:r>
            <a:endParaRPr lang="hu-HU" b="1" dirty="0"/>
          </a:p>
        </p:txBody>
      </p:sp>
      <p:grpSp>
        <p:nvGrpSpPr>
          <p:cNvPr id="24" name="Csoportba foglalás 23"/>
          <p:cNvGrpSpPr/>
          <p:nvPr/>
        </p:nvGrpSpPr>
        <p:grpSpPr>
          <a:xfrm>
            <a:off x="4669360" y="704547"/>
            <a:ext cx="6389122" cy="2407687"/>
            <a:chOff x="4669360" y="704547"/>
            <a:chExt cx="6389122" cy="2407687"/>
          </a:xfrm>
        </p:grpSpPr>
        <p:grpSp>
          <p:nvGrpSpPr>
            <p:cNvPr id="9" name="Csoportba foglalás 8"/>
            <p:cNvGrpSpPr/>
            <p:nvPr/>
          </p:nvGrpSpPr>
          <p:grpSpPr>
            <a:xfrm>
              <a:off x="4669360" y="704547"/>
              <a:ext cx="6357257" cy="2407687"/>
              <a:chOff x="4974165" y="2396278"/>
              <a:chExt cx="6357257" cy="2407687"/>
            </a:xfrm>
          </p:grpSpPr>
          <p:sp>
            <p:nvSpPr>
              <p:cNvPr id="7" name="Lekerekített téglalap 6"/>
              <p:cNvSpPr/>
              <p:nvPr/>
            </p:nvSpPr>
            <p:spPr>
              <a:xfrm>
                <a:off x="4974165" y="2403642"/>
                <a:ext cx="6357257" cy="2400323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8" name="Szövegdoboz 7"/>
              <p:cNvSpPr txBox="1"/>
              <p:nvPr/>
            </p:nvSpPr>
            <p:spPr>
              <a:xfrm>
                <a:off x="5116325" y="2396278"/>
                <a:ext cx="218739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sz="3600" b="1" dirty="0" smtClean="0">
                    <a:solidFill>
                      <a:srgbClr val="FF0000"/>
                    </a:solidFill>
                  </a:rPr>
                  <a:t>TÉRFOGAT</a:t>
                </a:r>
                <a:endParaRPr lang="hu-HU" sz="3600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" name="Szövegdoboz 4"/>
            <p:cNvSpPr txBox="1"/>
            <p:nvPr/>
          </p:nvSpPr>
          <p:spPr>
            <a:xfrm>
              <a:off x="5099158" y="1423964"/>
              <a:ext cx="59593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 smtClean="0"/>
                <a:t>1 db kocka térfogata: </a:t>
              </a:r>
              <a:r>
                <a:rPr lang="hu-HU" sz="2400" b="1" dirty="0" smtClean="0">
                  <a:solidFill>
                    <a:srgbClr val="FF0000"/>
                  </a:solidFill>
                </a:rPr>
                <a:t>V</a:t>
              </a:r>
              <a:r>
                <a:rPr lang="hu-HU" sz="2400" dirty="0" smtClean="0"/>
                <a:t>=</a:t>
              </a:r>
              <a:r>
                <a:rPr lang="hu-HU" sz="2400" dirty="0" err="1" smtClean="0"/>
                <a:t>a</a:t>
              </a:r>
              <a:r>
                <a:rPr lang="hu-HU" sz="24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·a·a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=…·….·….= …. cm</a:t>
              </a:r>
              <a:r>
                <a:rPr lang="hu-HU" sz="2400" baseline="30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  <a:endParaRPr lang="hu-HU" sz="2400" baseline="30000" dirty="0"/>
            </a:p>
          </p:txBody>
        </p:sp>
        <p:sp>
          <p:nvSpPr>
            <p:cNvPr id="6" name="Szövegdoboz 5"/>
            <p:cNvSpPr txBox="1"/>
            <p:nvPr/>
          </p:nvSpPr>
          <p:spPr>
            <a:xfrm>
              <a:off x="5100184" y="2045710"/>
              <a:ext cx="59226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 smtClean="0"/>
                <a:t>Az ábrán látható test térfogata: …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·….= </a:t>
              </a:r>
              <a:r>
                <a:rPr lang="hu-HU" sz="2400" b="1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…… cm</a:t>
              </a:r>
              <a:r>
                <a:rPr lang="hu-HU" sz="2400" b="1" baseline="300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  <a:endParaRPr lang="hu-HU" sz="2400" b="1" baseline="30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3" name="Csoportba foglalás 22"/>
          <p:cNvGrpSpPr/>
          <p:nvPr/>
        </p:nvGrpSpPr>
        <p:grpSpPr>
          <a:xfrm>
            <a:off x="4669361" y="3741315"/>
            <a:ext cx="6463693" cy="2400323"/>
            <a:chOff x="4669361" y="3741315"/>
            <a:chExt cx="6463693" cy="2400323"/>
          </a:xfrm>
        </p:grpSpPr>
        <p:grpSp>
          <p:nvGrpSpPr>
            <p:cNvPr id="17" name="Csoportba foglalás 16"/>
            <p:cNvGrpSpPr/>
            <p:nvPr/>
          </p:nvGrpSpPr>
          <p:grpSpPr>
            <a:xfrm>
              <a:off x="4669361" y="3741315"/>
              <a:ext cx="6357257" cy="2400323"/>
              <a:chOff x="4669361" y="3603803"/>
              <a:chExt cx="6357257" cy="2400323"/>
            </a:xfrm>
          </p:grpSpPr>
          <p:sp>
            <p:nvSpPr>
              <p:cNvPr id="18" name="Lekerekített téglalap 17"/>
              <p:cNvSpPr/>
              <p:nvPr/>
            </p:nvSpPr>
            <p:spPr>
              <a:xfrm>
                <a:off x="4669361" y="3603803"/>
                <a:ext cx="6357257" cy="2400323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19" name="Szövegdoboz 18"/>
              <p:cNvSpPr txBox="1"/>
              <p:nvPr/>
            </p:nvSpPr>
            <p:spPr>
              <a:xfrm>
                <a:off x="4811522" y="3603803"/>
                <a:ext cx="168347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sz="3600" b="1" dirty="0" smtClean="0">
                    <a:solidFill>
                      <a:srgbClr val="FF0000"/>
                    </a:solidFill>
                  </a:rPr>
                  <a:t>FELSZÍN</a:t>
                </a:r>
                <a:endParaRPr lang="hu-HU" sz="3600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20" name="Téglalap 19"/>
            <p:cNvSpPr/>
            <p:nvPr/>
          </p:nvSpPr>
          <p:spPr>
            <a:xfrm>
              <a:off x="4669361" y="4635378"/>
              <a:ext cx="646369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sz="2400" dirty="0" smtClean="0"/>
                <a:t>Az ábrán látható testet …. db négyzetlap határolja.</a:t>
              </a:r>
            </a:p>
          </p:txBody>
        </p:sp>
        <p:sp>
          <p:nvSpPr>
            <p:cNvPr id="21" name="Téglalap 20"/>
            <p:cNvSpPr/>
            <p:nvPr/>
          </p:nvSpPr>
          <p:spPr>
            <a:xfrm>
              <a:off x="4858965" y="4261178"/>
              <a:ext cx="539737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sz="2400" dirty="0"/>
                <a:t>1 db </a:t>
              </a:r>
              <a:r>
                <a:rPr lang="hu-HU" sz="2400" dirty="0" smtClean="0"/>
                <a:t>négyzetlap területe: </a:t>
              </a:r>
              <a:r>
                <a:rPr lang="hu-HU" sz="24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a·a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=…·…= … cm</a:t>
              </a:r>
              <a:r>
                <a:rPr lang="hu-HU" sz="2400" baseline="30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hu-HU" sz="2400" baseline="30000" dirty="0"/>
            </a:p>
          </p:txBody>
        </p:sp>
        <p:sp>
          <p:nvSpPr>
            <p:cNvPr id="22" name="Szövegdoboz 21"/>
            <p:cNvSpPr txBox="1"/>
            <p:nvPr/>
          </p:nvSpPr>
          <p:spPr>
            <a:xfrm>
              <a:off x="4730981" y="5154153"/>
              <a:ext cx="57885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 smtClean="0"/>
                <a:t>Az ábrán látható test felszíne: </a:t>
              </a:r>
              <a:r>
                <a:rPr lang="hu-HU" sz="2400" b="1" dirty="0" smtClean="0">
                  <a:solidFill>
                    <a:srgbClr val="FF0000"/>
                  </a:solidFill>
                </a:rPr>
                <a:t>A</a:t>
              </a:r>
              <a:r>
                <a:rPr lang="hu-HU" sz="2400" dirty="0" smtClean="0"/>
                <a:t>=…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·…= </a:t>
              </a:r>
              <a:r>
                <a:rPr lang="hu-HU" sz="2400" b="1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…. cm</a:t>
              </a:r>
              <a:r>
                <a:rPr lang="hu-HU" sz="2400" b="1" baseline="300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hu-HU" sz="2400" b="1" baseline="300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6809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1011501" y="191623"/>
            <a:ext cx="9548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Minden kocka éle 3 cm. Az egymás mellé vagy egymásra helyezett kockák össze vannak ragasztva!</a:t>
            </a:r>
            <a:endParaRPr lang="hu-HU" b="1" dirty="0"/>
          </a:p>
        </p:txBody>
      </p:sp>
      <p:grpSp>
        <p:nvGrpSpPr>
          <p:cNvPr id="24" name="Csoportba foglalás 23"/>
          <p:cNvGrpSpPr/>
          <p:nvPr/>
        </p:nvGrpSpPr>
        <p:grpSpPr>
          <a:xfrm>
            <a:off x="4669360" y="704547"/>
            <a:ext cx="6389122" cy="2407687"/>
            <a:chOff x="4669360" y="704547"/>
            <a:chExt cx="6389122" cy="2407687"/>
          </a:xfrm>
        </p:grpSpPr>
        <p:grpSp>
          <p:nvGrpSpPr>
            <p:cNvPr id="9" name="Csoportba foglalás 8"/>
            <p:cNvGrpSpPr/>
            <p:nvPr/>
          </p:nvGrpSpPr>
          <p:grpSpPr>
            <a:xfrm>
              <a:off x="4669360" y="704547"/>
              <a:ext cx="6357257" cy="2407687"/>
              <a:chOff x="4974165" y="2396278"/>
              <a:chExt cx="6357257" cy="2407687"/>
            </a:xfrm>
          </p:grpSpPr>
          <p:sp>
            <p:nvSpPr>
              <p:cNvPr id="7" name="Lekerekített téglalap 6"/>
              <p:cNvSpPr/>
              <p:nvPr/>
            </p:nvSpPr>
            <p:spPr>
              <a:xfrm>
                <a:off x="4974165" y="2403642"/>
                <a:ext cx="6357257" cy="2400323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8" name="Szövegdoboz 7"/>
              <p:cNvSpPr txBox="1"/>
              <p:nvPr/>
            </p:nvSpPr>
            <p:spPr>
              <a:xfrm>
                <a:off x="5116325" y="2396278"/>
                <a:ext cx="218739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sz="3600" b="1" dirty="0" smtClean="0">
                    <a:solidFill>
                      <a:srgbClr val="FF0000"/>
                    </a:solidFill>
                  </a:rPr>
                  <a:t>TÉRFOGAT</a:t>
                </a:r>
                <a:endParaRPr lang="hu-HU" sz="3600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" name="Szövegdoboz 4"/>
            <p:cNvSpPr txBox="1"/>
            <p:nvPr/>
          </p:nvSpPr>
          <p:spPr>
            <a:xfrm>
              <a:off x="5099158" y="1423964"/>
              <a:ext cx="59593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 smtClean="0"/>
                <a:t>1 db kocka térfogata: </a:t>
              </a:r>
              <a:r>
                <a:rPr lang="hu-HU" sz="2400" b="1" dirty="0" smtClean="0">
                  <a:solidFill>
                    <a:srgbClr val="FF0000"/>
                  </a:solidFill>
                </a:rPr>
                <a:t>V</a:t>
              </a:r>
              <a:r>
                <a:rPr lang="hu-HU" sz="2400" dirty="0" smtClean="0"/>
                <a:t>=</a:t>
              </a:r>
              <a:r>
                <a:rPr lang="hu-HU" sz="2400" dirty="0" err="1" smtClean="0"/>
                <a:t>a</a:t>
              </a:r>
              <a:r>
                <a:rPr lang="hu-HU" sz="24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·a·a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=…·….·….= …. cm</a:t>
              </a:r>
              <a:r>
                <a:rPr lang="hu-HU" sz="2400" baseline="30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  <a:endParaRPr lang="hu-HU" sz="2400" baseline="30000" dirty="0"/>
            </a:p>
          </p:txBody>
        </p:sp>
        <p:sp>
          <p:nvSpPr>
            <p:cNvPr id="6" name="Szövegdoboz 5"/>
            <p:cNvSpPr txBox="1"/>
            <p:nvPr/>
          </p:nvSpPr>
          <p:spPr>
            <a:xfrm>
              <a:off x="5100184" y="2045710"/>
              <a:ext cx="59226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 smtClean="0"/>
                <a:t>Az ábrán látható test térfogata: …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·….= </a:t>
              </a:r>
              <a:r>
                <a:rPr lang="hu-HU" sz="2400" b="1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…… cm</a:t>
              </a:r>
              <a:r>
                <a:rPr lang="hu-HU" sz="2400" b="1" baseline="300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  <a:endParaRPr lang="hu-HU" sz="2400" b="1" baseline="30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3" name="Csoportba foglalás 22"/>
          <p:cNvGrpSpPr/>
          <p:nvPr/>
        </p:nvGrpSpPr>
        <p:grpSpPr>
          <a:xfrm>
            <a:off x="4669361" y="3741315"/>
            <a:ext cx="6463693" cy="2400323"/>
            <a:chOff x="4669361" y="3741315"/>
            <a:chExt cx="6463693" cy="2400323"/>
          </a:xfrm>
        </p:grpSpPr>
        <p:grpSp>
          <p:nvGrpSpPr>
            <p:cNvPr id="17" name="Csoportba foglalás 16"/>
            <p:cNvGrpSpPr/>
            <p:nvPr/>
          </p:nvGrpSpPr>
          <p:grpSpPr>
            <a:xfrm>
              <a:off x="4669361" y="3741315"/>
              <a:ext cx="6357257" cy="2400323"/>
              <a:chOff x="4669361" y="3603803"/>
              <a:chExt cx="6357257" cy="2400323"/>
            </a:xfrm>
          </p:grpSpPr>
          <p:sp>
            <p:nvSpPr>
              <p:cNvPr id="18" name="Lekerekített téglalap 17"/>
              <p:cNvSpPr/>
              <p:nvPr/>
            </p:nvSpPr>
            <p:spPr>
              <a:xfrm>
                <a:off x="4669361" y="3603803"/>
                <a:ext cx="6357257" cy="2400323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19" name="Szövegdoboz 18"/>
              <p:cNvSpPr txBox="1"/>
              <p:nvPr/>
            </p:nvSpPr>
            <p:spPr>
              <a:xfrm>
                <a:off x="4811522" y="3603803"/>
                <a:ext cx="168347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sz="3600" b="1" dirty="0" smtClean="0">
                    <a:solidFill>
                      <a:srgbClr val="FF0000"/>
                    </a:solidFill>
                  </a:rPr>
                  <a:t>FELSZÍN</a:t>
                </a:r>
                <a:endParaRPr lang="hu-HU" sz="3600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20" name="Téglalap 19"/>
            <p:cNvSpPr/>
            <p:nvPr/>
          </p:nvSpPr>
          <p:spPr>
            <a:xfrm>
              <a:off x="4669361" y="4635378"/>
              <a:ext cx="646369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sz="2400" dirty="0" smtClean="0"/>
                <a:t>Az ábrán látható testet …. db négyzetlap határolja.</a:t>
              </a:r>
            </a:p>
          </p:txBody>
        </p:sp>
        <p:sp>
          <p:nvSpPr>
            <p:cNvPr id="21" name="Téglalap 20"/>
            <p:cNvSpPr/>
            <p:nvPr/>
          </p:nvSpPr>
          <p:spPr>
            <a:xfrm>
              <a:off x="4858965" y="4261178"/>
              <a:ext cx="539737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sz="2400" dirty="0"/>
                <a:t>1 db </a:t>
              </a:r>
              <a:r>
                <a:rPr lang="hu-HU" sz="2400" dirty="0" smtClean="0"/>
                <a:t>négyzetlap területe: </a:t>
              </a:r>
              <a:r>
                <a:rPr lang="hu-HU" sz="24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a·a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=…·…= … cm</a:t>
              </a:r>
              <a:r>
                <a:rPr lang="hu-HU" sz="2400" baseline="30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hu-HU" sz="2400" baseline="30000" dirty="0"/>
            </a:p>
          </p:txBody>
        </p:sp>
        <p:sp>
          <p:nvSpPr>
            <p:cNvPr id="22" name="Szövegdoboz 21"/>
            <p:cNvSpPr txBox="1"/>
            <p:nvPr/>
          </p:nvSpPr>
          <p:spPr>
            <a:xfrm>
              <a:off x="4730981" y="5154153"/>
              <a:ext cx="57885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 smtClean="0"/>
                <a:t>Az ábrán látható test felszíne: </a:t>
              </a:r>
              <a:r>
                <a:rPr lang="hu-HU" sz="2400" b="1" dirty="0" smtClean="0">
                  <a:solidFill>
                    <a:srgbClr val="FF0000"/>
                  </a:solidFill>
                </a:rPr>
                <a:t>A</a:t>
              </a:r>
              <a:r>
                <a:rPr lang="hu-HU" sz="2400" dirty="0" smtClean="0"/>
                <a:t>=…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·…= </a:t>
              </a:r>
              <a:r>
                <a:rPr lang="hu-HU" sz="2400" b="1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…. cm</a:t>
              </a:r>
              <a:r>
                <a:rPr lang="hu-HU" sz="2400" b="1" baseline="300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hu-HU" sz="2400" b="1" baseline="300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0778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/>
          <p:cNvSpPr txBox="1"/>
          <p:nvPr/>
        </p:nvSpPr>
        <p:spPr>
          <a:xfrm>
            <a:off x="1011501" y="191623"/>
            <a:ext cx="9548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Minden kocka éle 4 cm. Az egymás mellé vagy egymásra helyezett kockák össze vannak ragasztva!</a:t>
            </a:r>
            <a:endParaRPr lang="hu-HU" b="1" dirty="0"/>
          </a:p>
        </p:txBody>
      </p:sp>
      <p:grpSp>
        <p:nvGrpSpPr>
          <p:cNvPr id="24" name="Csoportba foglalás 23"/>
          <p:cNvGrpSpPr/>
          <p:nvPr/>
        </p:nvGrpSpPr>
        <p:grpSpPr>
          <a:xfrm>
            <a:off x="4669360" y="704547"/>
            <a:ext cx="6389122" cy="2407687"/>
            <a:chOff x="4669360" y="704547"/>
            <a:chExt cx="6389122" cy="2407687"/>
          </a:xfrm>
        </p:grpSpPr>
        <p:grpSp>
          <p:nvGrpSpPr>
            <p:cNvPr id="9" name="Csoportba foglalás 8"/>
            <p:cNvGrpSpPr/>
            <p:nvPr/>
          </p:nvGrpSpPr>
          <p:grpSpPr>
            <a:xfrm>
              <a:off x="4669360" y="704547"/>
              <a:ext cx="6357257" cy="2407687"/>
              <a:chOff x="4974165" y="2396278"/>
              <a:chExt cx="6357257" cy="2407687"/>
            </a:xfrm>
          </p:grpSpPr>
          <p:sp>
            <p:nvSpPr>
              <p:cNvPr id="7" name="Lekerekített téglalap 6"/>
              <p:cNvSpPr/>
              <p:nvPr/>
            </p:nvSpPr>
            <p:spPr>
              <a:xfrm>
                <a:off x="4974165" y="2403642"/>
                <a:ext cx="6357257" cy="2400323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8" name="Szövegdoboz 7"/>
              <p:cNvSpPr txBox="1"/>
              <p:nvPr/>
            </p:nvSpPr>
            <p:spPr>
              <a:xfrm>
                <a:off x="5116325" y="2396278"/>
                <a:ext cx="218739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sz="3600" b="1" dirty="0" smtClean="0">
                    <a:solidFill>
                      <a:srgbClr val="FF0000"/>
                    </a:solidFill>
                  </a:rPr>
                  <a:t>TÉRFOGAT</a:t>
                </a:r>
                <a:endParaRPr lang="hu-HU" sz="3600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" name="Szövegdoboz 4"/>
            <p:cNvSpPr txBox="1"/>
            <p:nvPr/>
          </p:nvSpPr>
          <p:spPr>
            <a:xfrm>
              <a:off x="5099158" y="1423964"/>
              <a:ext cx="59593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 smtClean="0"/>
                <a:t>1 db kocka térfogata: </a:t>
              </a:r>
              <a:r>
                <a:rPr lang="hu-HU" sz="2400" b="1" dirty="0" smtClean="0">
                  <a:solidFill>
                    <a:srgbClr val="FF0000"/>
                  </a:solidFill>
                </a:rPr>
                <a:t>V</a:t>
              </a:r>
              <a:r>
                <a:rPr lang="hu-HU" sz="2400" dirty="0" smtClean="0"/>
                <a:t>=</a:t>
              </a:r>
              <a:r>
                <a:rPr lang="hu-HU" sz="2400" dirty="0" err="1" smtClean="0"/>
                <a:t>a</a:t>
              </a:r>
              <a:r>
                <a:rPr lang="hu-HU" sz="24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·a·a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=…·….·….= …. cm</a:t>
              </a:r>
              <a:r>
                <a:rPr lang="hu-HU" sz="2400" baseline="30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  <a:endParaRPr lang="hu-HU" sz="2400" baseline="30000" dirty="0"/>
            </a:p>
          </p:txBody>
        </p:sp>
        <p:sp>
          <p:nvSpPr>
            <p:cNvPr id="6" name="Szövegdoboz 5"/>
            <p:cNvSpPr txBox="1"/>
            <p:nvPr/>
          </p:nvSpPr>
          <p:spPr>
            <a:xfrm>
              <a:off x="5100184" y="2045710"/>
              <a:ext cx="59226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 smtClean="0"/>
                <a:t>Az ábrán látható test térfogata: …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·….= </a:t>
              </a:r>
              <a:r>
                <a:rPr lang="hu-HU" sz="2400" b="1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…… cm</a:t>
              </a:r>
              <a:r>
                <a:rPr lang="hu-HU" sz="2400" b="1" baseline="300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  <a:endParaRPr lang="hu-HU" sz="2400" b="1" baseline="30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3" name="Csoportba foglalás 22"/>
          <p:cNvGrpSpPr/>
          <p:nvPr/>
        </p:nvGrpSpPr>
        <p:grpSpPr>
          <a:xfrm>
            <a:off x="4669361" y="3741315"/>
            <a:ext cx="6463693" cy="2400323"/>
            <a:chOff x="4669361" y="3741315"/>
            <a:chExt cx="6463693" cy="2400323"/>
          </a:xfrm>
        </p:grpSpPr>
        <p:grpSp>
          <p:nvGrpSpPr>
            <p:cNvPr id="17" name="Csoportba foglalás 16"/>
            <p:cNvGrpSpPr/>
            <p:nvPr/>
          </p:nvGrpSpPr>
          <p:grpSpPr>
            <a:xfrm>
              <a:off x="4669361" y="3741315"/>
              <a:ext cx="6357257" cy="2400323"/>
              <a:chOff x="4669361" y="3603803"/>
              <a:chExt cx="6357257" cy="2400323"/>
            </a:xfrm>
          </p:grpSpPr>
          <p:sp>
            <p:nvSpPr>
              <p:cNvPr id="18" name="Lekerekített téglalap 17"/>
              <p:cNvSpPr/>
              <p:nvPr/>
            </p:nvSpPr>
            <p:spPr>
              <a:xfrm>
                <a:off x="4669361" y="3603803"/>
                <a:ext cx="6357257" cy="2400323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sp>
            <p:nvSpPr>
              <p:cNvPr id="19" name="Szövegdoboz 18"/>
              <p:cNvSpPr txBox="1"/>
              <p:nvPr/>
            </p:nvSpPr>
            <p:spPr>
              <a:xfrm>
                <a:off x="4811522" y="3603803"/>
                <a:ext cx="168347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sz="3600" b="1" dirty="0" smtClean="0">
                    <a:solidFill>
                      <a:srgbClr val="FF0000"/>
                    </a:solidFill>
                  </a:rPr>
                  <a:t>FELSZÍN</a:t>
                </a:r>
                <a:endParaRPr lang="hu-HU" sz="3600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20" name="Téglalap 19"/>
            <p:cNvSpPr/>
            <p:nvPr/>
          </p:nvSpPr>
          <p:spPr>
            <a:xfrm>
              <a:off x="4669361" y="4635378"/>
              <a:ext cx="646369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sz="2400" dirty="0" smtClean="0"/>
                <a:t>Az ábrán látható testet …. db négyzetlap határolja.</a:t>
              </a:r>
            </a:p>
          </p:txBody>
        </p:sp>
        <p:sp>
          <p:nvSpPr>
            <p:cNvPr id="21" name="Téglalap 20"/>
            <p:cNvSpPr/>
            <p:nvPr/>
          </p:nvSpPr>
          <p:spPr>
            <a:xfrm>
              <a:off x="4858965" y="4261178"/>
              <a:ext cx="539737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u-HU" sz="2400" dirty="0"/>
                <a:t>1 db </a:t>
              </a:r>
              <a:r>
                <a:rPr lang="hu-HU" sz="2400" dirty="0" smtClean="0"/>
                <a:t>négyzetlap területe: </a:t>
              </a:r>
              <a:r>
                <a:rPr lang="hu-HU" sz="2400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a·a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=…·…= … cm</a:t>
              </a:r>
              <a:r>
                <a:rPr lang="hu-HU" sz="2400" baseline="30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hu-HU" sz="2400" baseline="30000" dirty="0"/>
            </a:p>
          </p:txBody>
        </p:sp>
        <p:sp>
          <p:nvSpPr>
            <p:cNvPr id="22" name="Szövegdoboz 21"/>
            <p:cNvSpPr txBox="1"/>
            <p:nvPr/>
          </p:nvSpPr>
          <p:spPr>
            <a:xfrm>
              <a:off x="4730981" y="5154153"/>
              <a:ext cx="57885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dirty="0" smtClean="0"/>
                <a:t>Az ábrán látható test felszíne: </a:t>
              </a:r>
              <a:r>
                <a:rPr lang="hu-HU" sz="2400" b="1" dirty="0" smtClean="0">
                  <a:solidFill>
                    <a:srgbClr val="FF0000"/>
                  </a:solidFill>
                </a:rPr>
                <a:t>A</a:t>
              </a:r>
              <a:r>
                <a:rPr lang="hu-HU" sz="2400" dirty="0" smtClean="0"/>
                <a:t>=…</a:t>
              </a:r>
              <a:r>
                <a:rPr lang="hu-HU" sz="24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·…= </a:t>
              </a:r>
              <a:r>
                <a:rPr lang="hu-HU" sz="2400" b="1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…. cm</a:t>
              </a:r>
              <a:r>
                <a:rPr lang="hu-HU" sz="2400" b="1" baseline="300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hu-HU" sz="2400" b="1" baseline="300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331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462</Words>
  <Application>Microsoft Office PowerPoint</Application>
  <PresentationFormat>Szélesvásznú</PresentationFormat>
  <Paragraphs>59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Office-téma</vt:lpstr>
      <vt:lpstr>Testek ábrázolása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Testek ábrázolása</dc:title>
  <dc:creator>Nagyné Rideg Andrea</dc:creator>
  <cp:lastModifiedBy>Andrea</cp:lastModifiedBy>
  <cp:revision>22</cp:revision>
  <dcterms:created xsi:type="dcterms:W3CDTF">2026-06-03T12:06:10Z</dcterms:created>
  <dcterms:modified xsi:type="dcterms:W3CDTF">2026-06-03T20:49:51Z</dcterms:modified>
</cp:coreProperties>
</file>