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70" r:id="rId2"/>
    <p:sldId id="272" r:id="rId3"/>
    <p:sldId id="256" r:id="rId4"/>
    <p:sldId id="271" r:id="rId5"/>
    <p:sldId id="258" r:id="rId6"/>
    <p:sldId id="274" r:id="rId7"/>
    <p:sldId id="259" r:id="rId8"/>
    <p:sldId id="273" r:id="rId9"/>
    <p:sldId id="260" r:id="rId10"/>
    <p:sldId id="262" r:id="rId11"/>
    <p:sldId id="269" r:id="rId12"/>
    <p:sldId id="264" r:id="rId13"/>
    <p:sldId id="275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9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2020. 06. 03.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3174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2020. 06. 03.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309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2020. 06. 03.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7225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2020. 06. 03.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1050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2020. 06. 03.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5635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2020. 06. 03.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469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2020. 06. 03.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2916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2020. 06. 03.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9783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2020. 06. 03.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7812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2020. 06. 03.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0308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2020. 06. 03.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8306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1901C-D33B-4565-A7E4-5DF903098DB6}" type="datetimeFigureOut">
              <a:rPr lang="hu-HU" smtClean="0"/>
              <a:t>2020. 06. 03.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FF2AA-B0B2-4F6D-BCD1-ED89749CA0E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9806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Trianoni_b&#233;keszerz&#337;d&#233;s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-kompetencia.si/egradiva/mad_zgo/23/a_bekeszerzds_elozmnyei.html" TargetMode="External"/><Relationship Id="rId4" Type="http://schemas.openxmlformats.org/officeDocument/2006/relationships/hyperlink" Target="http://www.rubicon.hu/magyar/oldalak/1920_junius_4_a_trianoni_beke_alairas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392269" y="4636734"/>
            <a:ext cx="6590499" cy="2124634"/>
          </a:xfrm>
        </p:spPr>
        <p:txBody>
          <a:bodyPr>
            <a:normAutofit/>
          </a:bodyPr>
          <a:lstStyle/>
          <a:p>
            <a:r>
              <a:rPr lang="hu-H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u-HU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hu-HU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 lehet feledni, nem, soha,</a:t>
            </a:r>
            <a:br>
              <a:rPr lang="hu-HU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Hogy a mienk volt legszebb koszorúja</a:t>
            </a:r>
            <a:br>
              <a:rPr lang="hu-HU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Európának, a Kárpátok </a:t>
            </a:r>
            <a:r>
              <a:rPr lang="hu-HU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éke.”</a:t>
            </a:r>
            <a:r>
              <a:rPr lang="hu-HU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hu-HU" sz="1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(Juhász Gyula)</a:t>
            </a:r>
            <a:endParaRPr lang="hu-HU" sz="1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736111" y="310922"/>
            <a:ext cx="86390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8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A trianoni békeszerződés</a:t>
            </a:r>
          </a:p>
          <a:p>
            <a:pPr algn="ctr"/>
            <a:r>
              <a:rPr lang="hu-HU" sz="48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és következményei</a:t>
            </a:r>
            <a:endParaRPr lang="hu-HU" sz="48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6428">
            <a:off x="8014447" y="2407702"/>
            <a:ext cx="3197412" cy="179854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1641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865094" y="712694"/>
            <a:ext cx="10515600" cy="601559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32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trianoni békéről elmondható, hogy erőszakos diktátum volt, melyet egyoldalúan kényszerítettek Magyarországra, és amely végül megtagadta mindazon elveket, melyek nevében megszületett. </a:t>
            </a:r>
            <a:endParaRPr lang="hu-HU" sz="3200" b="1" dirty="0" smtClean="0">
              <a:ln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3200" b="1" dirty="0" smtClean="0">
              <a:ln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Annak </a:t>
            </a:r>
            <a:r>
              <a:rPr lang="hu-HU" sz="32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ellenére, hogy a területüket gyarapító országok célja hivatalosan a nemzeti önrendelkezés megvalósítása, önálló nemzetállamok létrehozása volt, a békekonferencián valójában az a cél vezérelte őket, hogy Magyarország területéből minél nagyobb részt szerezhessenek meg.</a:t>
            </a:r>
          </a:p>
        </p:txBody>
      </p:sp>
    </p:spTree>
    <p:extLst>
      <p:ext uri="{BB962C8B-B14F-4D97-AF65-F5344CB8AC3E}">
        <p14:creationId xmlns:p14="http://schemas.microsoft.com/office/powerpoint/2010/main" val="409620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717177" y="605118"/>
            <a:ext cx="11183470" cy="5612186"/>
          </a:xfrm>
        </p:spPr>
        <p:txBody>
          <a:bodyPr numCol="1" spcCol="360000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hu-HU" sz="3600" b="1" dirty="0" smtClean="0">
              <a:ln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Nemzetállamok </a:t>
            </a:r>
            <a:r>
              <a:rPr lang="hu-HU" sz="36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helyett soknemzetiségű országok jöttek létre, ahol a kisebbségbe szorult </a:t>
            </a:r>
            <a: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magyarság ugyanolyan </a:t>
            </a:r>
            <a:r>
              <a:rPr lang="hu-HU" sz="36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diszkriminatív bánásmódban részesült, mint amivel </a:t>
            </a:r>
          </a:p>
          <a:p>
            <a:pPr marL="0" indent="0">
              <a:buNone/>
            </a:pPr>
            <a: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korábban </a:t>
            </a:r>
            <a:r>
              <a:rPr lang="hu-HU" sz="36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Monarchia alatt éppen az akkori </a:t>
            </a:r>
            <a: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többségi </a:t>
            </a:r>
            <a:r>
              <a:rPr lang="hu-HU" sz="36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magyarságot vádolták, csupán a </a:t>
            </a:r>
            <a: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szerepek </a:t>
            </a:r>
            <a:r>
              <a:rPr lang="hu-HU" sz="36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fordultak meg.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2091">
            <a:off x="7651376" y="4467785"/>
            <a:ext cx="4249271" cy="239021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28328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46527" y="336176"/>
            <a:ext cx="6434827" cy="6858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32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béke a térség stabilitása szempontjából is káros volt, hiszen a győztes-vesztes ellentét kiélezése megszabta azokat a </a:t>
            </a:r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kényszerpályákat </a:t>
            </a:r>
            <a:endParaRPr lang="hu-HU" sz="3200" b="1" dirty="0" smtClean="0">
              <a:ln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(Magyarország </a:t>
            </a:r>
            <a:r>
              <a:rPr lang="hu-HU" sz="32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revízió </a:t>
            </a:r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útjára</a:t>
            </a:r>
            <a:b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lépett</a:t>
            </a:r>
            <a:r>
              <a:rPr lang="hu-HU" sz="32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a megalakuló kisantant </a:t>
            </a:r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pedig </a:t>
            </a:r>
            <a:r>
              <a:rPr lang="hu-HU" sz="32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megszerzett területek </a:t>
            </a:r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görcsös </a:t>
            </a:r>
            <a:r>
              <a:rPr lang="hu-HU" sz="32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védelmére </a:t>
            </a:r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rendezkedett be</a:t>
            </a:r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hu-HU" sz="32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melyek </a:t>
            </a:r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mentén </a:t>
            </a:r>
            <a:r>
              <a:rPr lang="hu-HU" sz="32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Közép-Európa </a:t>
            </a:r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később</a:t>
            </a:r>
            <a:b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u-HU" sz="32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egy újabb világháborúba </a:t>
            </a:r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sodródott</a:t>
            </a:r>
            <a:r>
              <a:rPr lang="hu-HU" sz="32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02" y="336176"/>
            <a:ext cx="4497621" cy="6523776"/>
          </a:xfrm>
          <a:prstGeom prst="rect">
            <a:avLst/>
          </a:prstGeom>
          <a:effectLst>
            <a:softEdge rad="317500"/>
          </a:effectLst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11978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 rot="5400000">
            <a:off x="7315199" y="2780582"/>
            <a:ext cx="6615953" cy="1538883"/>
          </a:xfrm>
          <a:prstGeom prst="rect">
            <a:avLst/>
          </a:prstGeom>
          <a:noFill/>
          <a:ln w="571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1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Források:</a:t>
            </a:r>
          </a:p>
          <a:p>
            <a:pPr>
              <a:spcBef>
                <a:spcPts val="1200"/>
              </a:spcBef>
            </a:pPr>
            <a:r>
              <a:rPr lang="hu-H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</a:t>
            </a:r>
            <a:r>
              <a:rPr lang="hu-H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://</a:t>
            </a:r>
            <a:r>
              <a:rPr lang="hu-H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hu.wikipedia.org/wiki/Trianoni_békeszerződés</a:t>
            </a:r>
            <a:endParaRPr lang="hu-HU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1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1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</a:t>
            </a:r>
            <a:r>
              <a:rPr lang="hu-HU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www.rubicon.hu/magyar/oldalak/1920_junius_4_a_trianoni_beke_alairasa</a:t>
            </a:r>
            <a:endParaRPr lang="hu-HU" sz="14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1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1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http://</a:t>
            </a:r>
            <a:r>
              <a:rPr lang="hu-HU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www.e-kompetencia.si/egradiva/mad_zgo/23/a_bekeszerzods_elozmnyei.html</a:t>
            </a:r>
            <a:endParaRPr lang="hu-HU" sz="1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61365" y="6013345"/>
            <a:ext cx="328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Szerkesztette: </a:t>
            </a:r>
          </a:p>
          <a:p>
            <a:pPr algn="ctr"/>
            <a:r>
              <a:rPr lang="hu-HU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Maller Dorka 8/b.</a:t>
            </a:r>
            <a:endParaRPr lang="hu-HU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96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0988" y="457200"/>
            <a:ext cx="11524130" cy="70193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36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1920. június 4-én írták alá a </a:t>
            </a:r>
            <a: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Versailles-i </a:t>
            </a:r>
            <a: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Nagy-Trianon palotában </a:t>
            </a:r>
            <a:r>
              <a:rPr lang="hu-HU" sz="36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azt a békediktátumot, </a:t>
            </a:r>
            <a: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mely területe kétharmadával megcsonkította a  </a:t>
            </a:r>
            <a:br>
              <a:rPr lang="hu-HU" sz="36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történelmi Magyarországot.</a:t>
            </a:r>
            <a:br>
              <a:rPr lang="hu-HU" sz="36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3600" b="1" dirty="0">
              <a:ln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36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Magyarország elvesztette az első világháborút, </a:t>
            </a:r>
            <a: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így </a:t>
            </a:r>
            <a: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szembe </a:t>
            </a:r>
            <a:r>
              <a:rPr lang="hu-HU" sz="36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kellett néznie a </a:t>
            </a:r>
            <a: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soknemzetiségű </a:t>
            </a:r>
            <a: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Magyarország</a:t>
            </a:r>
            <a: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kisebbségeinek </a:t>
            </a:r>
            <a: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követeléseivel.</a:t>
            </a:r>
            <a:endParaRPr lang="hu-HU" sz="3600" b="1" dirty="0">
              <a:ln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3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97543" y="302359"/>
            <a:ext cx="1144344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32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Az ország területén egyre-másra alakultak a nemzetiségi tanácsok, melyek programjában a háború előtti cseh, román, délszláv tervek párosultak az antant ígéreteivel.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Ezek </a:t>
            </a:r>
            <a:r>
              <a:rPr lang="hu-HU" sz="32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tervek Magyarország területének felosztását </a:t>
            </a:r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helyezték </a:t>
            </a:r>
            <a:r>
              <a:rPr lang="hu-HU" sz="32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kilátásba.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2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tervezett békekonferencia jóindulata érdekében az őszirózsás forradalom (1918. október 31.) után népköztársaságot létrehozó Károlyi Mihály és kormánya nem állta útját a Felvidéket, Erdélyt és Délvidéket megszálló szerb, csehszlovák és román hadseregeknek, ez pedig súlyos hibának bizonyult.</a:t>
            </a:r>
          </a:p>
          <a:p>
            <a:endParaRPr lang="hu-HU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6674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65094" y="252319"/>
            <a:ext cx="10515600" cy="647121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2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trianoni békeszerződés a </a:t>
            </a:r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Versailles-i </a:t>
            </a:r>
            <a:r>
              <a:rPr lang="hu-HU" sz="32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békerendszer részeként született meg, melyet a világháború lezárását követően egy másfél éves konferencia készített elő.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2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győztes antant hatalmak 1919. január 18-án kezdték meg a tanácskozást a Párizs környéki kastélyokban, ahol a „négy nagy”, Clemenceau francia, Lloyd George brit, Orlando olasz miniszterelnökök és Wilson amerikai elnök szava dominált.</a:t>
            </a:r>
          </a:p>
        </p:txBody>
      </p:sp>
    </p:spTree>
    <p:extLst>
      <p:ext uri="{BB962C8B-B14F-4D97-AF65-F5344CB8AC3E}">
        <p14:creationId xmlns:p14="http://schemas.microsoft.com/office/powerpoint/2010/main" val="100654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887506" y="147918"/>
            <a:ext cx="10515600" cy="6521823"/>
          </a:xfrm>
        </p:spPr>
        <p:txBody>
          <a:bodyPr numCol="1" spcCol="180000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2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gróf Apponyi Albert által vezetett magyar delegáció hosszas munka után, Teleki Pál „vörös térképével”, etnikai, néprajzi, történelmi munkák és érvek tucatjával érkezett meg 1920 januárjában Párizsba – mindhiába.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endParaRPr lang="hu-HU" sz="3200" b="1" dirty="0" smtClean="0">
              <a:ln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2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konferencián Magyarországnak nem volt lehetősége érveket hozni a csehszlovák, román és délszláv területi követelések, a hamisított etnikai adatok és kérdőívek ellenében, az antantnak lényegében semmi másra nem volt szüksége, mint két megbízottra, akik aláírják majd a kész szerződést. 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408" y="1714499"/>
            <a:ext cx="1975854" cy="242800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56458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52650" cy="277177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88" y="118372"/>
            <a:ext cx="10173024" cy="6739628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64527" y="734308"/>
            <a:ext cx="4123765" cy="1325563"/>
          </a:xfrm>
        </p:spPr>
        <p:txBody>
          <a:bodyPr>
            <a:normAutofit/>
          </a:bodyPr>
          <a:lstStyle/>
          <a:p>
            <a:pPr algn="ctr"/>
            <a:r>
              <a:rPr lang="hu-HU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Teleki </a:t>
            </a:r>
            <a:r>
              <a:rPr lang="hu-HU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Pál</a:t>
            </a:r>
            <a:endParaRPr lang="hu-HU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546456" y="5732040"/>
            <a:ext cx="50261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ea typeface="+mj-ea"/>
                <a:cs typeface="+mj-cs"/>
              </a:rPr>
              <a:t>„vörös térképe”</a:t>
            </a:r>
          </a:p>
        </p:txBody>
      </p:sp>
    </p:spTree>
    <p:extLst>
      <p:ext uri="{BB962C8B-B14F-4D97-AF65-F5344CB8AC3E}">
        <p14:creationId xmlns:p14="http://schemas.microsoft.com/office/powerpoint/2010/main" val="200668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42900" y="259774"/>
            <a:ext cx="8042564" cy="64839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36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Erre </a:t>
            </a:r>
            <a: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végül </a:t>
            </a:r>
            <a:r>
              <a:rPr lang="hu-HU" sz="36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1920. június 4-én, a </a:t>
            </a:r>
            <a: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Nagy-Trianon </a:t>
            </a:r>
            <a:r>
              <a:rPr lang="hu-HU" sz="36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palotában került </a:t>
            </a:r>
            <a: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sor</a:t>
            </a:r>
            <a:r>
              <a:rPr lang="hu-HU" sz="36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ahol két </a:t>
            </a:r>
            <a: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politikus,</a:t>
            </a:r>
          </a:p>
          <a:p>
            <a:pPr marL="0" indent="0" algn="ctr">
              <a:buNone/>
            </a:pPr>
            <a: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Benárd </a:t>
            </a:r>
            <a: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Ágoston </a:t>
            </a:r>
          </a:p>
          <a:p>
            <a:pPr marL="0" indent="0" algn="ctr">
              <a:buNone/>
            </a:pPr>
            <a: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</a:p>
          <a:p>
            <a:pPr marL="0" indent="0" algn="ctr">
              <a:buNone/>
            </a:pPr>
            <a: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Drasche-Lázár </a:t>
            </a:r>
            <a: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Alfréd</a:t>
            </a:r>
          </a:p>
          <a:p>
            <a:pPr marL="0" indent="0">
              <a:buNone/>
            </a:pPr>
            <a: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írta </a:t>
            </a:r>
            <a:r>
              <a:rPr lang="hu-HU" sz="36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alá a trianoni </a:t>
            </a:r>
            <a: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békediktátumot. 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Ezzel </a:t>
            </a:r>
            <a:r>
              <a:rPr lang="hu-HU" sz="36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szentesítették a </a:t>
            </a:r>
            <a: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történelmi</a:t>
            </a:r>
            <a:b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Magyarország szétszakítását.</a:t>
            </a:r>
          </a:p>
          <a:p>
            <a:endParaRPr lang="hu-HU" sz="3200" b="1" dirty="0">
              <a:ln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458" y="709517"/>
            <a:ext cx="3310778" cy="5257515"/>
          </a:xfrm>
          <a:prstGeom prst="rect">
            <a:avLst/>
          </a:prstGeom>
          <a:effectLst>
            <a:softEdge rad="635000"/>
          </a:effectLst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15465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1365"/>
            <a:ext cx="11994776" cy="6602505"/>
          </a:xfrm>
        </p:spPr>
        <p:txBody>
          <a:bodyPr numCol="1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32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Magyarország elveszítette területének és lakosságának </a:t>
            </a:r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mintegy </a:t>
            </a:r>
            <a:r>
              <a:rPr lang="hu-HU" sz="32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kétharmadát, ennek megfelelően </a:t>
            </a:r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325 </a:t>
            </a:r>
            <a:r>
              <a:rPr lang="hu-HU" sz="32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ezer </a:t>
            </a:r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négyzetkilométer </a:t>
            </a:r>
            <a:r>
              <a:rPr lang="hu-HU" sz="32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területű, húszmilliós középhatalomból </a:t>
            </a:r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ezer négyzetkilométeres, hétmillió lakost számláló </a:t>
            </a:r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kisállammá </a:t>
            </a:r>
            <a:r>
              <a:rPr lang="hu-HU" sz="32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vált</a:t>
            </a:r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Románia megszerezte a Partiumot és Erdélyt, a </a:t>
            </a:r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délszláv</a:t>
            </a:r>
            <a:b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állam </a:t>
            </a:r>
            <a:r>
              <a:rPr lang="hu-HU" sz="32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Délvidéket, Csehszlovákia pedig a Felvidéket és </a:t>
            </a:r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Kárpátalját</a:t>
            </a:r>
            <a:r>
              <a:rPr lang="hu-HU" sz="32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u-HU" sz="3200" b="1" dirty="0" smtClean="0">
              <a:ln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2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béke minden más szempontból is gúzsba kötötte az </a:t>
            </a:r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országot</a:t>
            </a:r>
            <a:r>
              <a:rPr lang="hu-HU" sz="32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miután a háború egyik felelőseként tetemes </a:t>
            </a:r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jóvátételt </a:t>
            </a:r>
            <a:r>
              <a:rPr lang="hu-HU" sz="32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szabott ki Magyarországra, hadseregét 35 000 </a:t>
            </a:r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főben </a:t>
            </a:r>
            <a:r>
              <a:rPr lang="hu-HU" sz="32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határozta meg, és számos egyéb gazdasági és </a:t>
            </a:r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katonai </a:t>
            </a:r>
            <a:r>
              <a:rPr lang="hu-HU" sz="32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kérdés kapcsán sértette a vesztes állam </a:t>
            </a:r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szuverenitását</a:t>
            </a:r>
            <a:r>
              <a:rPr lang="hu-HU" sz="32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444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058400" cy="670560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78253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ianoni békeszerződ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Trianoni békeszerződés</Template>
  <TotalTime>0</TotalTime>
  <Words>348</Words>
  <Application>Microsoft Office PowerPoint</Application>
  <PresentationFormat>Egyéni</PresentationFormat>
  <Paragraphs>40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Trianoni békeszerződés</vt:lpstr>
      <vt:lpstr>„És nem lehet feledni, nem, soha, Hogy a mienk volt legszebb koszorúja Európának, a Kárpátok éke.”                                        (Juhász Gyula)</vt:lpstr>
      <vt:lpstr>PowerPoint bemutató</vt:lpstr>
      <vt:lpstr>PowerPoint bemutató</vt:lpstr>
      <vt:lpstr>PowerPoint bemutató</vt:lpstr>
      <vt:lpstr>PowerPoint bemutató</vt:lpstr>
      <vt:lpstr>Teleki Pál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2020-06-03T15:34:51Z</dcterms:created>
  <dcterms:modified xsi:type="dcterms:W3CDTF">2020-06-03T15:46:49Z</dcterms:modified>
</cp:coreProperties>
</file>